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31"/>
  </p:notesMasterIdLst>
  <p:sldIdLst>
    <p:sldId id="256" r:id="rId2"/>
    <p:sldId id="257" r:id="rId3"/>
    <p:sldId id="267" r:id="rId4"/>
    <p:sldId id="269" r:id="rId5"/>
    <p:sldId id="270" r:id="rId6"/>
    <p:sldId id="271" r:id="rId7"/>
    <p:sldId id="276" r:id="rId8"/>
    <p:sldId id="277" r:id="rId9"/>
    <p:sldId id="272" r:id="rId10"/>
    <p:sldId id="273" r:id="rId11"/>
    <p:sldId id="274" r:id="rId12"/>
    <p:sldId id="275" r:id="rId13"/>
    <p:sldId id="268" r:id="rId14"/>
    <p:sldId id="278" r:id="rId15"/>
    <p:sldId id="266" r:id="rId16"/>
    <p:sldId id="263" r:id="rId17"/>
    <p:sldId id="283" r:id="rId18"/>
    <p:sldId id="279" r:id="rId19"/>
    <p:sldId id="284" r:id="rId20"/>
    <p:sldId id="280" r:id="rId21"/>
    <p:sldId id="285" r:id="rId22"/>
    <p:sldId id="281" r:id="rId23"/>
    <p:sldId id="286" r:id="rId24"/>
    <p:sldId id="282" r:id="rId25"/>
    <p:sldId id="287" r:id="rId26"/>
    <p:sldId id="288" r:id="rId27"/>
    <p:sldId id="289" r:id="rId28"/>
    <p:sldId id="264" r:id="rId29"/>
    <p:sldId id="265" r:id="rId3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43" autoAdjust="0"/>
    <p:restoredTop sz="90782" autoAdjust="0"/>
  </p:normalViewPr>
  <p:slideViewPr>
    <p:cSldViewPr>
      <p:cViewPr varScale="1">
        <p:scale>
          <a:sx n="131" d="100"/>
          <a:sy n="131" d="100"/>
        </p:scale>
        <p:origin x="184" y="2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tiff>
</file>

<file path=ppt/media/image10.tiff>
</file>

<file path=ppt/media/image11.tiff>
</file>

<file path=ppt/media/image12.png>
</file>

<file path=ppt/media/image13.png>
</file>

<file path=ppt/media/image14.tiff>
</file>

<file path=ppt/media/image15.tiff>
</file>

<file path=ppt/media/image16.tiff>
</file>

<file path=ppt/media/image17.png>
</file>

<file path=ppt/media/image2.tiff>
</file>

<file path=ppt/media/image3.tiff>
</file>

<file path=ppt/media/image4.tiff>
</file>

<file path=ppt/media/image5.tiff>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8E4E72-422E-6C42-AC8C-2A2A275700D5}" type="datetimeFigureOut">
              <a:rPr lang="en-US" smtClean="0"/>
              <a:t>4/19/18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4E46CF2-9662-3A45-B935-C90673FEF1F6}" type="slidenum">
              <a:rPr lang="en-US" smtClean="0"/>
              <a:t>‹#›</a:t>
            </a:fld>
            <a:endParaRPr lang="en-US"/>
          </a:p>
        </p:txBody>
      </p:sp>
    </p:spTree>
    <p:extLst>
      <p:ext uri="{BB962C8B-B14F-4D97-AF65-F5344CB8AC3E}">
        <p14:creationId xmlns:p14="http://schemas.microsoft.com/office/powerpoint/2010/main" val="4522247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a:t>
            </a:fld>
            <a:endParaRPr lang="en-US"/>
          </a:p>
        </p:txBody>
      </p:sp>
    </p:spTree>
    <p:extLst>
      <p:ext uri="{BB962C8B-B14F-4D97-AF65-F5344CB8AC3E}">
        <p14:creationId xmlns:p14="http://schemas.microsoft.com/office/powerpoint/2010/main" val="59714988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11</a:t>
            </a:fld>
            <a:endParaRPr lang="en-US"/>
          </a:p>
        </p:txBody>
      </p:sp>
    </p:spTree>
    <p:extLst>
      <p:ext uri="{BB962C8B-B14F-4D97-AF65-F5344CB8AC3E}">
        <p14:creationId xmlns:p14="http://schemas.microsoft.com/office/powerpoint/2010/main" val="15168609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12</a:t>
            </a:fld>
            <a:endParaRPr lang="en-US"/>
          </a:p>
        </p:txBody>
      </p:sp>
    </p:spTree>
    <p:extLst>
      <p:ext uri="{BB962C8B-B14F-4D97-AF65-F5344CB8AC3E}">
        <p14:creationId xmlns:p14="http://schemas.microsoft.com/office/powerpoint/2010/main" val="1712623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13</a:t>
            </a:fld>
            <a:endParaRPr lang="en-US"/>
          </a:p>
        </p:txBody>
      </p:sp>
    </p:spTree>
    <p:extLst>
      <p:ext uri="{BB962C8B-B14F-4D97-AF65-F5344CB8AC3E}">
        <p14:creationId xmlns:p14="http://schemas.microsoft.com/office/powerpoint/2010/main" val="5685375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14</a:t>
            </a:fld>
            <a:endParaRPr lang="en-US"/>
          </a:p>
        </p:txBody>
      </p:sp>
    </p:spTree>
    <p:extLst>
      <p:ext uri="{BB962C8B-B14F-4D97-AF65-F5344CB8AC3E}">
        <p14:creationId xmlns:p14="http://schemas.microsoft.com/office/powerpoint/2010/main" val="403039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15</a:t>
            </a:fld>
            <a:endParaRPr lang="en-US"/>
          </a:p>
        </p:txBody>
      </p:sp>
    </p:spTree>
    <p:extLst>
      <p:ext uri="{BB962C8B-B14F-4D97-AF65-F5344CB8AC3E}">
        <p14:creationId xmlns:p14="http://schemas.microsoft.com/office/powerpoint/2010/main" val="497028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16</a:t>
            </a:fld>
            <a:endParaRPr lang="en-US"/>
          </a:p>
        </p:txBody>
      </p:sp>
    </p:spTree>
    <p:extLst>
      <p:ext uri="{BB962C8B-B14F-4D97-AF65-F5344CB8AC3E}">
        <p14:creationId xmlns:p14="http://schemas.microsoft.com/office/powerpoint/2010/main" val="15420460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SHOTS: An</a:t>
            </a:r>
            <a:r>
              <a:rPr lang="en-US" baseline="0" dirty="0"/>
              <a:t> alcohol gamification attempt gave users fake “gambling credits” that could not be used or spent on anything</a:t>
            </a:r>
            <a:r>
              <a:rPr lang="en-US" dirty="0"/>
              <a:t>. The gamification</a:t>
            </a:r>
            <a:r>
              <a:rPr lang="en-US" baseline="0" dirty="0"/>
              <a:t> does nothing to amplify the underlying purpose of the intervention. Study found that the SHOTS game version did not do enough to counteract the “tiresome nature of the training”</a:t>
            </a:r>
            <a:r>
              <a:rPr lang="en-US" dirty="0"/>
              <a:t/>
            </a:r>
            <a:br>
              <a:rPr lang="en-US" dirty="0"/>
            </a:br>
            <a:endParaRPr lang="en-US" dirty="0"/>
          </a:p>
          <a:p>
            <a:r>
              <a:rPr lang="en-US" dirty="0"/>
              <a:t>Right: Mario. Meaningful purpose through challenges, obstacles.</a:t>
            </a:r>
            <a:r>
              <a:rPr lang="en-US" baseline="0" dirty="0"/>
              <a:t> Some motivation through narrative (save the princess). Points don’t motivate at all!!!! </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17</a:t>
            </a:fld>
            <a:endParaRPr lang="en-US"/>
          </a:p>
        </p:txBody>
      </p:sp>
    </p:spTree>
    <p:extLst>
      <p:ext uri="{BB962C8B-B14F-4D97-AF65-F5344CB8AC3E}">
        <p14:creationId xmlns:p14="http://schemas.microsoft.com/office/powerpoint/2010/main" val="111557853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SHOTS: An</a:t>
            </a:r>
            <a:r>
              <a:rPr lang="en-US" baseline="0" dirty="0"/>
              <a:t> alcohol gamification attempt gave users fake “gambling credits” that could not be used or spent on anything</a:t>
            </a:r>
            <a:r>
              <a:rPr lang="en-US" dirty="0"/>
              <a:t>. The gamification</a:t>
            </a:r>
            <a:r>
              <a:rPr lang="en-US" baseline="0" dirty="0"/>
              <a:t> does nothing to amplify the underlying purpose of the intervention. Study found that the SHOTS game version did not do enough to counteract the “tiresome nature of the training”</a:t>
            </a:r>
            <a:r>
              <a:rPr lang="en-US" dirty="0"/>
              <a:t/>
            </a:r>
            <a:br>
              <a:rPr lang="en-US" dirty="0"/>
            </a:br>
            <a:endParaRPr lang="en-US" dirty="0"/>
          </a:p>
          <a:p>
            <a:r>
              <a:rPr lang="en-US" dirty="0"/>
              <a:t>Right: Mario. Meaningful purpose through challenges, obstacles.</a:t>
            </a:r>
            <a:r>
              <a:rPr lang="en-US" baseline="0" dirty="0"/>
              <a:t> Some motivation through narrative (save the princess). Points don’t motivate at all!!!! </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18</a:t>
            </a:fld>
            <a:endParaRPr lang="en-US"/>
          </a:p>
        </p:txBody>
      </p:sp>
    </p:spTree>
    <p:extLst>
      <p:ext uri="{BB962C8B-B14F-4D97-AF65-F5344CB8AC3E}">
        <p14:creationId xmlns:p14="http://schemas.microsoft.com/office/powerpoint/2010/main" val="17089762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Monster</a:t>
            </a:r>
            <a:r>
              <a:rPr lang="en-US" baseline="0" dirty="0"/>
              <a:t> Manor; No meaningful choice as users have to put in their glucose levels and then buy cosmetic rewards. No choice that relates back to original goal. However, it may be the case that the user’s goal is to collect all of the items from the store, in which case there may be motivational affordances here. It is arguable whether or not that is the behavior the designers are hoping for as it incentivizes gaming of the system (i.e., making up glucose levels to get the reward).</a:t>
            </a:r>
          </a:p>
          <a:p>
            <a:r>
              <a:rPr lang="en-US" baseline="0" dirty="0"/>
              <a:t/>
            </a:r>
            <a:br>
              <a:rPr lang="en-US" baseline="0" dirty="0"/>
            </a:br>
            <a:r>
              <a:rPr lang="en-US" baseline="0" dirty="0"/>
              <a:t>Right: Mario. MANY examples of small choices related to ultimate goal. In image, go low (risky but has </a:t>
            </a:r>
            <a:r>
              <a:rPr lang="en-US" baseline="0" dirty="0" err="1"/>
              <a:t>powerup</a:t>
            </a:r>
            <a:r>
              <a:rPr lang="en-US" baseline="0" dirty="0"/>
              <a:t>) or simply jump over.</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19</a:t>
            </a:fld>
            <a:endParaRPr lang="en-US"/>
          </a:p>
        </p:txBody>
      </p:sp>
    </p:spTree>
    <p:extLst>
      <p:ext uri="{BB962C8B-B14F-4D97-AF65-F5344CB8AC3E}">
        <p14:creationId xmlns:p14="http://schemas.microsoft.com/office/powerpoint/2010/main" val="15694201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SHOTS: An</a:t>
            </a:r>
            <a:r>
              <a:rPr lang="en-US" baseline="0" dirty="0"/>
              <a:t> alcohol gamification attempt gave users fake “gambling credits” that could not be used or spent on anything</a:t>
            </a:r>
            <a:r>
              <a:rPr lang="en-US" dirty="0"/>
              <a:t>. The gamification</a:t>
            </a:r>
            <a:r>
              <a:rPr lang="en-US" baseline="0" dirty="0"/>
              <a:t> does nothing to amplify the underlying purpose of the intervention. Study found that the SHOTS game version did not do enough to counteract the “tiresome nature of the training”</a:t>
            </a:r>
            <a:r>
              <a:rPr lang="en-US" dirty="0"/>
              <a:t/>
            </a:r>
            <a:br>
              <a:rPr lang="en-US" dirty="0"/>
            </a:br>
            <a:endParaRPr lang="en-US" dirty="0"/>
          </a:p>
          <a:p>
            <a:r>
              <a:rPr lang="en-US" dirty="0"/>
              <a:t>Right: Mario. Meaningful purpose through challenges, obstacles.</a:t>
            </a:r>
            <a:r>
              <a:rPr lang="en-US" baseline="0" dirty="0"/>
              <a:t> Some motivation through narrative (save the princess). Points don’t motivate at all!!!! </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20</a:t>
            </a:fld>
            <a:endParaRPr lang="en-US"/>
          </a:p>
        </p:txBody>
      </p:sp>
    </p:spTree>
    <p:extLst>
      <p:ext uri="{BB962C8B-B14F-4D97-AF65-F5344CB8AC3E}">
        <p14:creationId xmlns:p14="http://schemas.microsoft.com/office/powerpoint/2010/main" val="4554923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3</a:t>
            </a:fld>
            <a:endParaRPr lang="en-US"/>
          </a:p>
        </p:txBody>
      </p:sp>
    </p:spTree>
    <p:extLst>
      <p:ext uri="{BB962C8B-B14F-4D97-AF65-F5344CB8AC3E}">
        <p14:creationId xmlns:p14="http://schemas.microsoft.com/office/powerpoint/2010/main" val="164585068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these slides will contain one entertainment game and one research gamification attempt. Most will feature a good example in the former category</a:t>
            </a:r>
            <a:r>
              <a:rPr lang="en-US" baseline="0" dirty="0"/>
              <a:t> and poor example in the latter. This slide is one exception (both are good examples).</a:t>
            </a:r>
            <a:endParaRPr lang="en-US" dirty="0"/>
          </a:p>
          <a:p>
            <a:endParaRPr lang="en-US" dirty="0"/>
          </a:p>
          <a:p>
            <a:r>
              <a:rPr lang="en-US" dirty="0"/>
              <a:t>Left: Dominguez et al gamified an education system that promotes computer literacy skills</a:t>
            </a:r>
            <a:r>
              <a:rPr lang="en-US" baseline="0" dirty="0"/>
              <a:t>. They added simple things like badges and social competition. The results showed that the experimental group did better on practical skills initially, but worse on higher level concepts and ultimately on the course final exam. The system </a:t>
            </a:r>
          </a:p>
          <a:p>
            <a:endParaRPr lang="en-US" baseline="0" dirty="0"/>
          </a:p>
          <a:p>
            <a:r>
              <a:rPr lang="en-US" baseline="0" dirty="0"/>
              <a:t>Right: Minecraft. Supports players who wish to build and explore socially. Achievements, badges, competition is all, at a minimum, secondary.</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21</a:t>
            </a:fld>
            <a:endParaRPr lang="en-US"/>
          </a:p>
        </p:txBody>
      </p:sp>
    </p:spTree>
    <p:extLst>
      <p:ext uri="{BB962C8B-B14F-4D97-AF65-F5344CB8AC3E}">
        <p14:creationId xmlns:p14="http://schemas.microsoft.com/office/powerpoint/2010/main" val="7117147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Each of these slides will contain one entertainment game and one research gamification attempt. Most will feature a good example in the former category</a:t>
            </a:r>
            <a:r>
              <a:rPr lang="en-US" baseline="0" dirty="0"/>
              <a:t> and poor example in the latter. This slide is one exception (both are good examples).</a:t>
            </a:r>
            <a:endParaRPr lang="en-US" dirty="0"/>
          </a:p>
          <a:p>
            <a:endParaRPr lang="en-US" dirty="0"/>
          </a:p>
          <a:p>
            <a:r>
              <a:rPr lang="en-US" dirty="0"/>
              <a:t>Left: Dominguez et al gamified an education system that promotes computer literacy skills</a:t>
            </a:r>
            <a:r>
              <a:rPr lang="en-US" baseline="0" dirty="0"/>
              <a:t>. They added simple things like badges and social competition. The results showed that the experimental group did better on practical skills initially, but worse on higher level concepts and ultimately on the course final exam. The system </a:t>
            </a:r>
          </a:p>
          <a:p>
            <a:endParaRPr lang="en-US" baseline="0" dirty="0"/>
          </a:p>
          <a:p>
            <a:r>
              <a:rPr lang="en-US" baseline="0" dirty="0"/>
              <a:t>Right: Minecraft. Supports players who wish to build and explore socially. Achievements, badges, competition is all, at a minimum, secondary.</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22</a:t>
            </a:fld>
            <a:endParaRPr lang="en-US"/>
          </a:p>
        </p:txBody>
      </p:sp>
    </p:spTree>
    <p:extLst>
      <p:ext uri="{BB962C8B-B14F-4D97-AF65-F5344CB8AC3E}">
        <p14:creationId xmlns:p14="http://schemas.microsoft.com/office/powerpoint/2010/main" val="18490622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Right: Classic example of feedback in games involves bosses</a:t>
            </a:r>
            <a:r>
              <a:rPr lang="en-US" baseline="0" dirty="0"/>
              <a:t> that flash brightly when the player is correctly damaging them. Unrealistic, sure, but makes clear to the player that their actions are helping move them towards their intended goals.</a:t>
            </a:r>
          </a:p>
          <a:p>
            <a:endParaRPr lang="en-US" baseline="0" dirty="0"/>
          </a:p>
          <a:p>
            <a:r>
              <a:rPr lang="en-US" baseline="0" dirty="0"/>
              <a:t>Left: Dimension M asks users to collect orbs (um ok), walk through electric wires and answer math problems to gain points. The game provides very little feedback regarding the direct connection between the actions the player takes and how those affect the purpose (to get better at math). In fact, in many ways this feedback undermines this purpose.</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23</a:t>
            </a:fld>
            <a:endParaRPr lang="en-US"/>
          </a:p>
        </p:txBody>
      </p:sp>
    </p:spTree>
    <p:extLst>
      <p:ext uri="{BB962C8B-B14F-4D97-AF65-F5344CB8AC3E}">
        <p14:creationId xmlns:p14="http://schemas.microsoft.com/office/powerpoint/2010/main" val="18699529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Right: Classic example of feedback in games involves bosses</a:t>
            </a:r>
            <a:r>
              <a:rPr lang="en-US" baseline="0" dirty="0"/>
              <a:t> that flash brightly when the player is correctly damaging them. Unrealistic, sure, but makes clear to the player that their actions are helping move them towards their intended goals.</a:t>
            </a:r>
          </a:p>
          <a:p>
            <a:endParaRPr lang="en-US" baseline="0" dirty="0"/>
          </a:p>
          <a:p>
            <a:r>
              <a:rPr lang="en-US" baseline="0" dirty="0"/>
              <a:t>Left: Dimension M asks users to collect orbs (um ok), walk through electric wires and answer math problems to gain points. The game provides very little feedback regarding the direct connection between the actions the player takes and how those affect the purpose (to get better at math). In fact, in many ways this feedback undermines this purpose.</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24</a:t>
            </a:fld>
            <a:endParaRPr lang="en-US"/>
          </a:p>
        </p:txBody>
      </p:sp>
    </p:spTree>
    <p:extLst>
      <p:ext uri="{BB962C8B-B14F-4D97-AF65-F5344CB8AC3E}">
        <p14:creationId xmlns:p14="http://schemas.microsoft.com/office/powerpoint/2010/main" val="18575883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Right: Many games will show the user the</a:t>
            </a:r>
            <a:r>
              <a:rPr lang="en-US" baseline="0" dirty="0"/>
              <a:t> progress they have made since beginning play in some way. FFX does this using the “sphere grid”, which shows precisely how many upgrades have been achieved and how many are left unfound. Note that some video games will hide this information from the player for one reason or another.</a:t>
            </a:r>
          </a:p>
          <a:p>
            <a:endParaRPr lang="en-US" baseline="0" dirty="0"/>
          </a:p>
          <a:p>
            <a:r>
              <a:rPr lang="en-US" baseline="0" dirty="0"/>
              <a:t>Left: Gamified quiz game “quiz master” attempts to be “fun” by invoking competition among students taking a quiz. However, it isn’t really gamification. The students never get to see progress across a single quiz or progress across quizzes, and are never shown where they are headed / what the final goal is. As a result, the results of the study were poor.</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25</a:t>
            </a:fld>
            <a:endParaRPr lang="en-US"/>
          </a:p>
        </p:txBody>
      </p:sp>
    </p:spTree>
    <p:extLst>
      <p:ext uri="{BB962C8B-B14F-4D97-AF65-F5344CB8AC3E}">
        <p14:creationId xmlns:p14="http://schemas.microsoft.com/office/powerpoint/2010/main" val="20388630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Right: Many games will show the user the</a:t>
            </a:r>
            <a:r>
              <a:rPr lang="en-US" baseline="0" dirty="0"/>
              <a:t> progress they have made since beginning play in some way. FFX does this using the “sphere grid”, which shows precisely how many upgrades have been achieved and how many are left unfound. Note that some video games will hide this information from the player for one reason or another.</a:t>
            </a:r>
          </a:p>
          <a:p>
            <a:endParaRPr lang="en-US" baseline="0" dirty="0"/>
          </a:p>
          <a:p>
            <a:r>
              <a:rPr lang="en-US" baseline="0" dirty="0"/>
              <a:t>Left: Gamified quiz game “quiz master” attempts to be “fun” by invoking competition among students taking a quiz. However, it isn’t really gamification. The students never get to see progress across a single quiz or progress across quizzes, and are never shown where they are headed / what the final goal is. As a result, the results of the study were poor.</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26</a:t>
            </a:fld>
            <a:endParaRPr lang="en-US"/>
          </a:p>
        </p:txBody>
      </p:sp>
    </p:spTree>
    <p:extLst>
      <p:ext uri="{BB962C8B-B14F-4D97-AF65-F5344CB8AC3E}">
        <p14:creationId xmlns:p14="http://schemas.microsoft.com/office/powerpoint/2010/main" val="183668454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27</a:t>
            </a:fld>
            <a:endParaRPr lang="en-US"/>
          </a:p>
        </p:txBody>
      </p:sp>
    </p:spTree>
    <p:extLst>
      <p:ext uri="{BB962C8B-B14F-4D97-AF65-F5344CB8AC3E}">
        <p14:creationId xmlns:p14="http://schemas.microsoft.com/office/powerpoint/2010/main" val="8856518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28</a:t>
            </a:fld>
            <a:endParaRPr lang="en-US"/>
          </a:p>
        </p:txBody>
      </p:sp>
    </p:spTree>
    <p:extLst>
      <p:ext uri="{BB962C8B-B14F-4D97-AF65-F5344CB8AC3E}">
        <p14:creationId xmlns:p14="http://schemas.microsoft.com/office/powerpoint/2010/main" val="69491323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29</a:t>
            </a:fld>
            <a:endParaRPr lang="en-US"/>
          </a:p>
        </p:txBody>
      </p:sp>
    </p:spTree>
    <p:extLst>
      <p:ext uri="{BB962C8B-B14F-4D97-AF65-F5344CB8AC3E}">
        <p14:creationId xmlns:p14="http://schemas.microsoft.com/office/powerpoint/2010/main" val="10895974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4</a:t>
            </a:fld>
            <a:endParaRPr lang="en-US"/>
          </a:p>
        </p:txBody>
      </p:sp>
    </p:spTree>
    <p:extLst>
      <p:ext uri="{BB962C8B-B14F-4D97-AF65-F5344CB8AC3E}">
        <p14:creationId xmlns:p14="http://schemas.microsoft.com/office/powerpoint/2010/main" val="7607903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5</a:t>
            </a:fld>
            <a:endParaRPr lang="en-US"/>
          </a:p>
        </p:txBody>
      </p:sp>
    </p:spTree>
    <p:extLst>
      <p:ext uri="{BB962C8B-B14F-4D97-AF65-F5344CB8AC3E}">
        <p14:creationId xmlns:p14="http://schemas.microsoft.com/office/powerpoint/2010/main" val="2286352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6</a:t>
            </a:fld>
            <a:endParaRPr lang="en-US"/>
          </a:p>
        </p:txBody>
      </p:sp>
    </p:spTree>
    <p:extLst>
      <p:ext uri="{BB962C8B-B14F-4D97-AF65-F5344CB8AC3E}">
        <p14:creationId xmlns:p14="http://schemas.microsoft.com/office/powerpoint/2010/main" val="131816602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7</a:t>
            </a:fld>
            <a:endParaRPr lang="en-US"/>
          </a:p>
        </p:txBody>
      </p:sp>
    </p:spTree>
    <p:extLst>
      <p:ext uri="{BB962C8B-B14F-4D97-AF65-F5344CB8AC3E}">
        <p14:creationId xmlns:p14="http://schemas.microsoft.com/office/powerpoint/2010/main" val="14420679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8</a:t>
            </a:fld>
            <a:endParaRPr lang="en-US"/>
          </a:p>
        </p:txBody>
      </p:sp>
    </p:spTree>
    <p:extLst>
      <p:ext uri="{BB962C8B-B14F-4D97-AF65-F5344CB8AC3E}">
        <p14:creationId xmlns:p14="http://schemas.microsoft.com/office/powerpoint/2010/main" val="13137869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9</a:t>
            </a:fld>
            <a:endParaRPr lang="en-US"/>
          </a:p>
        </p:txBody>
      </p:sp>
    </p:spTree>
    <p:extLst>
      <p:ext uri="{BB962C8B-B14F-4D97-AF65-F5344CB8AC3E}">
        <p14:creationId xmlns:p14="http://schemas.microsoft.com/office/powerpoint/2010/main" val="3512595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Quickly discuss how we did a lit.</a:t>
            </a:r>
            <a:r>
              <a:rPr lang="en-US" baseline="0" dirty="0"/>
              <a:t> review and came up with five gamification principles. Don’t discuss each of them yet, there is a slide for each coming up.</a:t>
            </a:r>
            <a:endParaRPr lang="en-US" dirty="0"/>
          </a:p>
        </p:txBody>
      </p:sp>
      <p:sp>
        <p:nvSpPr>
          <p:cNvPr id="4" name="Slide Number Placeholder 3"/>
          <p:cNvSpPr>
            <a:spLocks noGrp="1"/>
          </p:cNvSpPr>
          <p:nvPr>
            <p:ph type="sldNum" sz="quarter" idx="10"/>
          </p:nvPr>
        </p:nvSpPr>
        <p:spPr/>
        <p:txBody>
          <a:bodyPr/>
          <a:lstStyle/>
          <a:p>
            <a:fld id="{C3BC21E5-FA2C-944E-8BA5-26C88BAAD190}" type="slidenum">
              <a:rPr lang="en-US" smtClean="0"/>
              <a:t>10</a:t>
            </a:fld>
            <a:endParaRPr lang="en-US"/>
          </a:p>
        </p:txBody>
      </p:sp>
    </p:spTree>
    <p:extLst>
      <p:ext uri="{BB962C8B-B14F-4D97-AF65-F5344CB8AC3E}">
        <p14:creationId xmlns:p14="http://schemas.microsoft.com/office/powerpoint/2010/main" val="3462513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1122363"/>
            <a:ext cx="6858000" cy="2387600"/>
          </a:xfrm>
        </p:spPr>
        <p:txBody>
          <a:bodyPr anchor="b"/>
          <a:lstStyle>
            <a:lvl1pPr algn="ctr">
              <a:defRPr sz="4500"/>
            </a:lvl1pPr>
          </a:lstStyle>
          <a:p>
            <a:r>
              <a:rPr lang="en-US" smtClean="0"/>
              <a:t>Click to edit Master title style</a:t>
            </a:r>
            <a:endParaRPr lang="en-US"/>
          </a:p>
        </p:txBody>
      </p:sp>
      <p:sp>
        <p:nvSpPr>
          <p:cNvPr id="3" name="Subtitle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52F4097-FE3D-4EC9-A4ED-10EF26B1D56A}" type="datetimeFigureOut">
              <a:rPr lang="en-US" smtClean="0"/>
              <a:pPr/>
              <a:t>4/19/18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2F4097-FE3D-4EC9-A4ED-10EF26B1D56A}" type="datetimeFigureOut">
              <a:rPr lang="en-US" smtClean="0"/>
              <a:pPr/>
              <a:t>4/19/18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2F4097-FE3D-4EC9-A4ED-10EF26B1D56A}" type="datetimeFigureOut">
              <a:rPr lang="en-US" smtClean="0"/>
              <a:pPr/>
              <a:t>4/19/18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52F4097-FE3D-4EC9-A4ED-10EF26B1D56A}" type="datetimeFigureOut">
              <a:rPr lang="en-US" smtClean="0"/>
              <a:pPr/>
              <a:t>4/19/18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4589464"/>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52F4097-FE3D-4EC9-A4ED-10EF26B1D56A}" type="datetimeFigureOut">
              <a:rPr lang="en-US" smtClean="0"/>
              <a:pPr/>
              <a:t>4/19/18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6286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29150" y="1825625"/>
            <a:ext cx="38862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52F4097-FE3D-4EC9-A4ED-10EF26B1D56A}" type="datetimeFigureOut">
              <a:rPr lang="en-US" smtClean="0"/>
              <a:pPr/>
              <a:t>4/19/18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629842" y="1681163"/>
            <a:ext cx="3868340"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52F4097-FE3D-4EC9-A4ED-10EF26B1D56A}" type="datetimeFigureOut">
              <a:rPr lang="en-US" smtClean="0"/>
              <a:pPr/>
              <a:t>4/19/18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52F4097-FE3D-4EC9-A4ED-10EF26B1D56A}" type="datetimeFigureOut">
              <a:rPr lang="en-US" smtClean="0"/>
              <a:pPr/>
              <a:t>4/19/18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52F4097-FE3D-4EC9-A4ED-10EF26B1D56A}" type="datetimeFigureOut">
              <a:rPr lang="en-US" smtClean="0"/>
              <a:pPr/>
              <a:t>4/19/18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Content Placeholder 2"/>
          <p:cNvSpPr>
            <a:spLocks noGrp="1"/>
          </p:cNvSpPr>
          <p:nvPr>
            <p:ph idx="1"/>
          </p:nvPr>
        </p:nvSpPr>
        <p:spPr>
          <a:xfrm>
            <a:off x="3887391" y="987426"/>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2F4097-FE3D-4EC9-A4ED-10EF26B1D56A}" type="datetimeFigureOut">
              <a:rPr lang="en-US" smtClean="0"/>
              <a:pPr/>
              <a:t>4/19/18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smtClean="0"/>
              <a:t>Click to edit Master title style</a:t>
            </a:r>
            <a:endParaRPr lang="en-US"/>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52F4097-FE3D-4EC9-A4ED-10EF26B1D56A}" type="datetimeFigureOut">
              <a:rPr lang="en-US" smtClean="0"/>
              <a:pPr/>
              <a:t>4/19/18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68DDB55-F7C9-43A9-A4C1-CA0621CC8D37}"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52F4097-FE3D-4EC9-A4ED-10EF26B1D56A}" type="datetimeFigureOut">
              <a:rPr lang="en-US" smtClean="0"/>
              <a:pPr/>
              <a:t>4/19/18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768DDB55-F7C9-43A9-A4C1-CA0621CC8D37}" type="slidenum">
              <a:rPr lang="en-US" smtClean="0"/>
              <a:pPr/>
              <a:t>‹#›</a:t>
            </a:fld>
            <a:endParaRPr lang="en-US"/>
          </a:p>
        </p:txBody>
      </p:sp>
    </p:spTree>
    <p:extLst>
      <p:ext uri="{BB962C8B-B14F-4D97-AF65-F5344CB8AC3E}">
        <p14:creationId xmlns:p14="http://schemas.microsoft.com/office/powerpoint/2010/main" val="316469131"/>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mrf8t@cs.virginia.ed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image" Target="../media/image8.tiff"/><Relationship Id="rId4" Type="http://schemas.openxmlformats.org/officeDocument/2006/relationships/image" Target="../media/image9.tiff"/><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image" Target="../media/image10.tiff"/><Relationship Id="rId4" Type="http://schemas.openxmlformats.org/officeDocument/2006/relationships/image" Target="../media/image11.tiff"/><Relationship Id="rId5" Type="http://schemas.openxmlformats.org/officeDocument/2006/relationships/image" Target="../media/image12.png"/><Relationship Id="rId6"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3" Type="http://schemas.openxmlformats.org/officeDocument/2006/relationships/image" Target="../media/image14.tiff"/><Relationship Id="rId4" Type="http://schemas.openxmlformats.org/officeDocument/2006/relationships/image" Target="../media/image15.tiff"/><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image" Target="../media/image16.tiff"/><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3.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485900" y="800100"/>
            <a:ext cx="6172200" cy="2961162"/>
          </a:xfrm>
        </p:spPr>
        <p:txBody>
          <a:bodyPr>
            <a:normAutofit/>
          </a:bodyPr>
          <a:lstStyle/>
          <a:p>
            <a:r>
              <a:rPr lang="en-US" dirty="0" smtClean="0"/>
              <a:t>CS3205 – HCI in Software Development</a:t>
            </a:r>
            <a:br>
              <a:rPr lang="en-US" dirty="0" smtClean="0"/>
            </a:br>
            <a:r>
              <a:rPr lang="en-US" dirty="0" smtClean="0"/>
              <a:t/>
            </a:r>
            <a:br>
              <a:rPr lang="en-US" dirty="0" smtClean="0"/>
            </a:br>
            <a:r>
              <a:rPr lang="en-US" dirty="0" smtClean="0"/>
              <a:t>Heuristic Evaluations</a:t>
            </a:r>
            <a:endParaRPr lang="en-US" dirty="0"/>
          </a:p>
        </p:txBody>
      </p:sp>
      <p:sp>
        <p:nvSpPr>
          <p:cNvPr id="3" name="Subtitle 2"/>
          <p:cNvSpPr>
            <a:spLocks noGrp="1"/>
          </p:cNvSpPr>
          <p:nvPr>
            <p:ph type="subTitle" idx="1"/>
          </p:nvPr>
        </p:nvSpPr>
        <p:spPr>
          <a:xfrm>
            <a:off x="1143000" y="4364038"/>
            <a:ext cx="6858000" cy="1655762"/>
          </a:xfrm>
        </p:spPr>
        <p:txBody>
          <a:bodyPr>
            <a:normAutofit/>
          </a:bodyPr>
          <a:lstStyle/>
          <a:p>
            <a:r>
              <a:rPr lang="en-US" dirty="0" smtClean="0"/>
              <a:t>Dr. Mark </a:t>
            </a:r>
            <a:r>
              <a:rPr lang="en-US" dirty="0" err="1" smtClean="0"/>
              <a:t>Floryan</a:t>
            </a:r>
            <a:endParaRPr lang="en-US" dirty="0" smtClean="0"/>
          </a:p>
          <a:p>
            <a:r>
              <a:rPr lang="en-US" dirty="0" smtClean="0"/>
              <a:t>Rice Hall 203</a:t>
            </a:r>
          </a:p>
          <a:p>
            <a:r>
              <a:rPr lang="en-US" dirty="0" smtClean="0">
                <a:hlinkClick r:id="rId2"/>
              </a:rPr>
              <a:t>mrf8t@cs.virginia.edu</a:t>
            </a:r>
            <a:endParaRPr lang="en-US" dirty="0" smtClean="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914400" y="1524000"/>
            <a:ext cx="7086600" cy="369332"/>
          </a:xfrm>
          <a:prstGeom prst="rect">
            <a:avLst/>
          </a:prstGeom>
          <a:noFill/>
        </p:spPr>
        <p:txBody>
          <a:bodyPr wrap="square" rtlCol="0">
            <a:spAutoFit/>
          </a:bodyPr>
          <a:lstStyle/>
          <a:p>
            <a:pPr algn="ctr"/>
            <a:r>
              <a:rPr lang="en-US" dirty="0" smtClean="0"/>
              <a:t>What are the </a:t>
            </a:r>
            <a:r>
              <a:rPr lang="en-US" b="1" i="1" u="sng" dirty="0" smtClean="0"/>
              <a:t>heuristics</a:t>
            </a:r>
            <a:r>
              <a:rPr lang="en-US" dirty="0" smtClean="0"/>
              <a:t> here?</a:t>
            </a:r>
            <a:endParaRPr lang="en-US" dirty="0"/>
          </a:p>
        </p:txBody>
      </p:sp>
      <p:sp>
        <p:nvSpPr>
          <p:cNvPr id="2" name="Oval 1"/>
          <p:cNvSpPr/>
          <p:nvPr/>
        </p:nvSpPr>
        <p:spPr>
          <a:xfrm>
            <a:off x="1905000" y="3657600"/>
            <a:ext cx="1066800" cy="1066800"/>
          </a:xfrm>
          <a:prstGeom prst="ellipse">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Expert</a:t>
            </a:r>
            <a:endParaRPr lang="en-US" sz="1400" dirty="0">
              <a:solidFill>
                <a:schemeClr val="tx1"/>
              </a:solidFill>
            </a:endParaRPr>
          </a:p>
        </p:txBody>
      </p:sp>
      <p:sp>
        <p:nvSpPr>
          <p:cNvPr id="3" name="Rectangle 2"/>
          <p:cNvSpPr/>
          <p:nvPr/>
        </p:nvSpPr>
        <p:spPr>
          <a:xfrm>
            <a:off x="3886198" y="3695700"/>
            <a:ext cx="1295400" cy="9906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ysClr val="windowText" lastClr="000000"/>
                </a:solidFill>
              </a:rPr>
              <a:t>Interface</a:t>
            </a:r>
            <a:endParaRPr lang="en-US" sz="1400" dirty="0">
              <a:solidFill>
                <a:sysClr val="windowText" lastClr="000000"/>
              </a:solidFill>
            </a:endParaRPr>
          </a:p>
        </p:txBody>
      </p:sp>
      <p:sp>
        <p:nvSpPr>
          <p:cNvPr id="7" name="Oval 6"/>
          <p:cNvSpPr/>
          <p:nvPr/>
        </p:nvSpPr>
        <p:spPr>
          <a:xfrm>
            <a:off x="6324600" y="3657600"/>
            <a:ext cx="1371600" cy="1066800"/>
          </a:xfrm>
          <a:prstGeom prst="ellipse">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smtClean="0">
                <a:solidFill>
                  <a:schemeClr val="tx1"/>
                </a:solidFill>
              </a:rPr>
              <a:t>Wizard</a:t>
            </a:r>
          </a:p>
          <a:p>
            <a:pPr algn="ctr"/>
            <a:r>
              <a:rPr lang="en-US" sz="1400" dirty="0" smtClean="0">
                <a:solidFill>
                  <a:schemeClr val="tx1"/>
                </a:solidFill>
              </a:rPr>
              <a:t>(Optional)</a:t>
            </a:r>
            <a:endParaRPr lang="en-US" sz="1400" dirty="0">
              <a:solidFill>
                <a:schemeClr val="tx1"/>
              </a:solidFill>
            </a:endParaRPr>
          </a:p>
        </p:txBody>
      </p:sp>
      <p:sp>
        <p:nvSpPr>
          <p:cNvPr id="8" name="Oval 7"/>
          <p:cNvSpPr/>
          <p:nvPr/>
        </p:nvSpPr>
        <p:spPr>
          <a:xfrm>
            <a:off x="3695698" y="2214542"/>
            <a:ext cx="1676400" cy="1066800"/>
          </a:xfrm>
          <a:prstGeom prst="ellipse">
            <a:avLst/>
          </a:prstGeom>
          <a:solidFill>
            <a:schemeClr val="accent1">
              <a:lumMod val="20000"/>
              <a:lumOff val="80000"/>
            </a:schemeClr>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smtClean="0">
                <a:solidFill>
                  <a:schemeClr val="tx1"/>
                </a:solidFill>
              </a:rPr>
              <a:t>Designer / Experimenter</a:t>
            </a:r>
            <a:endParaRPr lang="en-US" sz="1400" dirty="0">
              <a:solidFill>
                <a:schemeClr val="tx1"/>
              </a:solidFill>
            </a:endParaRPr>
          </a:p>
        </p:txBody>
      </p:sp>
      <p:cxnSp>
        <p:nvCxnSpPr>
          <p:cNvPr id="9" name="Straight Connector 8"/>
          <p:cNvCxnSpPr/>
          <p:nvPr/>
        </p:nvCxnSpPr>
        <p:spPr>
          <a:xfrm>
            <a:off x="6172200" y="3357542"/>
            <a:ext cx="0" cy="1747858"/>
          </a:xfrm>
          <a:prstGeom prst="line">
            <a:avLst/>
          </a:prstGeom>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1905000" y="5562600"/>
            <a:ext cx="3276598" cy="9906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ysClr val="windowText" lastClr="000000"/>
                </a:solidFill>
              </a:rPr>
              <a:t>Heuristics</a:t>
            </a:r>
          </a:p>
          <a:p>
            <a:pPr algn="ctr"/>
            <a:r>
              <a:rPr lang="en-US" sz="1400" b="1" dirty="0" smtClean="0">
                <a:solidFill>
                  <a:sysClr val="windowText" lastClr="000000"/>
                </a:solidFill>
              </a:rPr>
              <a:t>e.g., design principles</a:t>
            </a:r>
          </a:p>
          <a:p>
            <a:pPr algn="ctr"/>
            <a:r>
              <a:rPr lang="en-US" sz="1400" b="1" dirty="0" smtClean="0">
                <a:solidFill>
                  <a:sysClr val="windowText" lastClr="000000"/>
                </a:solidFill>
              </a:rPr>
              <a:t>e.g., some other model</a:t>
            </a:r>
            <a:endParaRPr lang="en-US" sz="1400" b="1" dirty="0">
              <a:solidFill>
                <a:sysClr val="windowText" lastClr="000000"/>
              </a:solidFill>
            </a:endParaRPr>
          </a:p>
        </p:txBody>
      </p:sp>
      <p:cxnSp>
        <p:nvCxnSpPr>
          <p:cNvPr id="13" name="Straight Arrow Connector 12"/>
          <p:cNvCxnSpPr>
            <a:stCxn id="8" idx="2"/>
            <a:endCxn id="2" idx="0"/>
          </p:cNvCxnSpPr>
          <p:nvPr/>
        </p:nvCxnSpPr>
        <p:spPr>
          <a:xfrm flipH="1">
            <a:off x="2438400" y="2747942"/>
            <a:ext cx="1257298" cy="909658"/>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3" idx="1"/>
            <a:endCxn id="2" idx="6"/>
          </p:cNvCxnSpPr>
          <p:nvPr/>
        </p:nvCxnSpPr>
        <p:spPr>
          <a:xfrm flipH="1">
            <a:off x="2971800" y="4191000"/>
            <a:ext cx="914398"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a:stCxn id="7" idx="2"/>
            <a:endCxn id="3" idx="3"/>
          </p:cNvCxnSpPr>
          <p:nvPr/>
        </p:nvCxnSpPr>
        <p:spPr>
          <a:xfrm flipH="1">
            <a:off x="5181598" y="4191000"/>
            <a:ext cx="114300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stCxn id="11" idx="0"/>
            <a:endCxn id="3" idx="2"/>
          </p:cNvCxnSpPr>
          <p:nvPr/>
        </p:nvCxnSpPr>
        <p:spPr>
          <a:xfrm flipV="1">
            <a:off x="3543299" y="4686300"/>
            <a:ext cx="990599" cy="8763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11" idx="0"/>
            <a:endCxn id="2" idx="4"/>
          </p:cNvCxnSpPr>
          <p:nvPr/>
        </p:nvCxnSpPr>
        <p:spPr>
          <a:xfrm flipH="1" flipV="1">
            <a:off x="2438400" y="4724400"/>
            <a:ext cx="1104899" cy="8382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867400" y="3152001"/>
            <a:ext cx="1600200" cy="276999"/>
          </a:xfrm>
          <a:prstGeom prst="rect">
            <a:avLst/>
          </a:prstGeom>
          <a:noFill/>
        </p:spPr>
        <p:txBody>
          <a:bodyPr wrap="square" rtlCol="0">
            <a:spAutoFit/>
          </a:bodyPr>
          <a:lstStyle/>
          <a:p>
            <a:pPr algn="ctr"/>
            <a:r>
              <a:rPr lang="en-US" sz="1200" dirty="0" smtClean="0"/>
              <a:t>Wizard’s Smokescreen</a:t>
            </a:r>
            <a:endParaRPr lang="en-US" sz="1200" dirty="0"/>
          </a:p>
        </p:txBody>
      </p:sp>
      <p:sp>
        <p:nvSpPr>
          <p:cNvPr id="26" name="TextBox 25"/>
          <p:cNvSpPr txBox="1"/>
          <p:nvPr/>
        </p:nvSpPr>
        <p:spPr>
          <a:xfrm>
            <a:off x="5295896" y="3861137"/>
            <a:ext cx="800100" cy="1015663"/>
          </a:xfrm>
          <a:prstGeom prst="rect">
            <a:avLst/>
          </a:prstGeom>
          <a:noFill/>
        </p:spPr>
        <p:txBody>
          <a:bodyPr wrap="square" rtlCol="0">
            <a:spAutoFit/>
          </a:bodyPr>
          <a:lstStyle/>
          <a:p>
            <a:pPr algn="ctr"/>
            <a:r>
              <a:rPr lang="en-US" sz="1200" dirty="0"/>
              <a:t>c</a:t>
            </a:r>
            <a:r>
              <a:rPr lang="en-US" sz="1200" dirty="0" smtClean="0"/>
              <a:t>ontrols</a:t>
            </a:r>
          </a:p>
          <a:p>
            <a:pPr algn="ctr"/>
            <a:endParaRPr lang="en-US" sz="1200" dirty="0" smtClean="0"/>
          </a:p>
          <a:p>
            <a:pPr algn="ctr"/>
            <a:r>
              <a:rPr lang="en-US" sz="1200" dirty="0"/>
              <a:t>r</a:t>
            </a:r>
            <a:r>
              <a:rPr lang="en-US" sz="1200" dirty="0" smtClean="0"/>
              <a:t>eceives input from</a:t>
            </a:r>
            <a:endParaRPr lang="en-US" sz="1200" dirty="0"/>
          </a:p>
        </p:txBody>
      </p:sp>
      <p:sp>
        <p:nvSpPr>
          <p:cNvPr id="27" name="TextBox 26"/>
          <p:cNvSpPr txBox="1"/>
          <p:nvPr/>
        </p:nvSpPr>
        <p:spPr>
          <a:xfrm>
            <a:off x="3924300" y="5095100"/>
            <a:ext cx="952501" cy="276999"/>
          </a:xfrm>
          <a:prstGeom prst="rect">
            <a:avLst/>
          </a:prstGeom>
          <a:noFill/>
        </p:spPr>
        <p:txBody>
          <a:bodyPr wrap="square" rtlCol="0">
            <a:spAutoFit/>
          </a:bodyPr>
          <a:lstStyle/>
          <a:p>
            <a:pPr algn="ctr"/>
            <a:r>
              <a:rPr lang="en-US" sz="1200" smtClean="0"/>
              <a:t>implements</a:t>
            </a:r>
            <a:endParaRPr lang="en-US" sz="1200" dirty="0"/>
          </a:p>
        </p:txBody>
      </p:sp>
      <p:sp>
        <p:nvSpPr>
          <p:cNvPr id="28" name="TextBox 27"/>
          <p:cNvSpPr txBox="1"/>
          <p:nvPr/>
        </p:nvSpPr>
        <p:spPr>
          <a:xfrm>
            <a:off x="2057399" y="5051851"/>
            <a:ext cx="990601" cy="461665"/>
          </a:xfrm>
          <a:prstGeom prst="rect">
            <a:avLst/>
          </a:prstGeom>
          <a:noFill/>
        </p:spPr>
        <p:txBody>
          <a:bodyPr wrap="square" rtlCol="0">
            <a:spAutoFit/>
          </a:bodyPr>
          <a:lstStyle/>
          <a:p>
            <a:pPr algn="ctr"/>
            <a:r>
              <a:rPr lang="en-US" sz="1200"/>
              <a:t>h</a:t>
            </a:r>
            <a:r>
              <a:rPr lang="en-US" sz="1200" smtClean="0"/>
              <a:t>as studied / understands</a:t>
            </a:r>
            <a:endParaRPr lang="en-US" sz="1200" dirty="0"/>
          </a:p>
        </p:txBody>
      </p:sp>
      <p:sp>
        <p:nvSpPr>
          <p:cNvPr id="29" name="TextBox 28"/>
          <p:cNvSpPr txBox="1"/>
          <p:nvPr/>
        </p:nvSpPr>
        <p:spPr>
          <a:xfrm>
            <a:off x="2362200" y="2667000"/>
            <a:ext cx="1447800" cy="830997"/>
          </a:xfrm>
          <a:prstGeom prst="rect">
            <a:avLst/>
          </a:prstGeom>
          <a:noFill/>
        </p:spPr>
        <p:txBody>
          <a:bodyPr wrap="square" rtlCol="0">
            <a:spAutoFit/>
          </a:bodyPr>
          <a:lstStyle/>
          <a:p>
            <a:pPr algn="ctr"/>
            <a:r>
              <a:rPr lang="en-US" sz="1200" dirty="0"/>
              <a:t>o</a:t>
            </a:r>
            <a:r>
              <a:rPr lang="en-US" sz="1200" smtClean="0"/>
              <a:t>bserves</a:t>
            </a:r>
            <a:endParaRPr lang="en-US" sz="1200" dirty="0" smtClean="0"/>
          </a:p>
          <a:p>
            <a:pPr algn="ctr"/>
            <a:endParaRPr lang="en-US" sz="1200" dirty="0"/>
          </a:p>
          <a:p>
            <a:pPr algn="ctr"/>
            <a:endParaRPr lang="en-US" sz="1200" dirty="0" smtClean="0"/>
          </a:p>
          <a:p>
            <a:pPr algn="ctr"/>
            <a:r>
              <a:rPr lang="en-US" sz="1200" dirty="0"/>
              <a:t>c</a:t>
            </a:r>
            <a:r>
              <a:rPr lang="en-US" sz="1200" dirty="0" smtClean="0"/>
              <a:t>ommunicates with</a:t>
            </a:r>
            <a:endParaRPr lang="en-US" sz="1200" dirty="0"/>
          </a:p>
        </p:txBody>
      </p:sp>
      <p:sp>
        <p:nvSpPr>
          <p:cNvPr id="30" name="TextBox 29"/>
          <p:cNvSpPr txBox="1"/>
          <p:nvPr/>
        </p:nvSpPr>
        <p:spPr>
          <a:xfrm>
            <a:off x="2895600" y="3886200"/>
            <a:ext cx="990601" cy="646331"/>
          </a:xfrm>
          <a:prstGeom prst="rect">
            <a:avLst/>
          </a:prstGeom>
          <a:noFill/>
        </p:spPr>
        <p:txBody>
          <a:bodyPr wrap="square" rtlCol="0">
            <a:spAutoFit/>
          </a:bodyPr>
          <a:lstStyle/>
          <a:p>
            <a:pPr algn="ctr"/>
            <a:r>
              <a:rPr lang="en-US" sz="1200" dirty="0"/>
              <a:t>i</a:t>
            </a:r>
            <a:r>
              <a:rPr lang="en-US" sz="1200" smtClean="0"/>
              <a:t>nteracts</a:t>
            </a:r>
            <a:endParaRPr lang="en-US" sz="1200" dirty="0" smtClean="0"/>
          </a:p>
          <a:p>
            <a:pPr algn="ctr"/>
            <a:endParaRPr lang="en-US" sz="1200" dirty="0"/>
          </a:p>
          <a:p>
            <a:pPr algn="ctr"/>
            <a:r>
              <a:rPr lang="en-US" sz="1200" dirty="0" smtClean="0"/>
              <a:t>feedback</a:t>
            </a:r>
            <a:endParaRPr lang="en-US" sz="1200" dirty="0"/>
          </a:p>
        </p:txBody>
      </p:sp>
    </p:spTree>
    <p:extLst>
      <p:ext uri="{BB962C8B-B14F-4D97-AF65-F5344CB8AC3E}">
        <p14:creationId xmlns:p14="http://schemas.microsoft.com/office/powerpoint/2010/main" val="11232745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914400" y="1524000"/>
            <a:ext cx="7086600" cy="369332"/>
          </a:xfrm>
          <a:prstGeom prst="rect">
            <a:avLst/>
          </a:prstGeom>
          <a:noFill/>
        </p:spPr>
        <p:txBody>
          <a:bodyPr wrap="square" rtlCol="0">
            <a:spAutoFit/>
          </a:bodyPr>
          <a:lstStyle/>
          <a:p>
            <a:pPr algn="ctr"/>
            <a:r>
              <a:rPr lang="en-US" dirty="0" smtClean="0"/>
              <a:t>What are the </a:t>
            </a:r>
            <a:r>
              <a:rPr lang="en-US" b="1" i="1" u="sng" dirty="0" smtClean="0"/>
              <a:t>heuristics</a:t>
            </a:r>
            <a:r>
              <a:rPr lang="en-US" dirty="0" smtClean="0"/>
              <a:t> here?</a:t>
            </a:r>
            <a:endParaRPr lang="en-US" dirty="0"/>
          </a:p>
        </p:txBody>
      </p:sp>
      <p:sp>
        <p:nvSpPr>
          <p:cNvPr id="11" name="Rectangle 10"/>
          <p:cNvSpPr/>
          <p:nvPr/>
        </p:nvSpPr>
        <p:spPr>
          <a:xfrm>
            <a:off x="990600" y="2590800"/>
            <a:ext cx="3276598" cy="9906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ysClr val="windowText" lastClr="000000"/>
                </a:solidFill>
              </a:rPr>
              <a:t>Heuristics</a:t>
            </a:r>
          </a:p>
          <a:p>
            <a:pPr algn="ctr"/>
            <a:r>
              <a:rPr lang="en-US" sz="1400" b="1" dirty="0" smtClean="0">
                <a:solidFill>
                  <a:sysClr val="windowText" lastClr="000000"/>
                </a:solidFill>
              </a:rPr>
              <a:t>e.g., design principles</a:t>
            </a:r>
          </a:p>
          <a:p>
            <a:pPr algn="ctr"/>
            <a:r>
              <a:rPr lang="en-US" sz="1400" b="1" dirty="0" smtClean="0">
                <a:solidFill>
                  <a:sysClr val="windowText" lastClr="000000"/>
                </a:solidFill>
              </a:rPr>
              <a:t>e.g., some other model</a:t>
            </a:r>
            <a:endParaRPr lang="en-US" sz="1400" b="1" dirty="0">
              <a:solidFill>
                <a:sysClr val="windowText" lastClr="000000"/>
              </a:solidFill>
            </a:endParaRPr>
          </a:p>
        </p:txBody>
      </p:sp>
      <p:sp>
        <p:nvSpPr>
          <p:cNvPr id="23" name="TextBox 22"/>
          <p:cNvSpPr txBox="1"/>
          <p:nvPr/>
        </p:nvSpPr>
        <p:spPr>
          <a:xfrm>
            <a:off x="838200" y="4278868"/>
            <a:ext cx="7467600" cy="2031325"/>
          </a:xfrm>
          <a:prstGeom prst="rect">
            <a:avLst/>
          </a:prstGeom>
          <a:noFill/>
        </p:spPr>
        <p:txBody>
          <a:bodyPr wrap="square" rtlCol="0">
            <a:spAutoFit/>
          </a:bodyPr>
          <a:lstStyle/>
          <a:p>
            <a:r>
              <a:rPr lang="en-US" dirty="0" smtClean="0"/>
              <a:t>How do we develop this model?</a:t>
            </a:r>
          </a:p>
          <a:p>
            <a:endParaRPr lang="en-US" dirty="0"/>
          </a:p>
          <a:p>
            <a:pPr marL="342900" indent="-342900">
              <a:buAutoNum type="arabicPeriod"/>
            </a:pPr>
            <a:r>
              <a:rPr lang="en-US" dirty="0" smtClean="0"/>
              <a:t>Use a well-known set of principles (e.g., design principles from class)</a:t>
            </a:r>
          </a:p>
          <a:p>
            <a:pPr marL="342900" indent="-342900">
              <a:buAutoNum type="arabicPeriod"/>
            </a:pPr>
            <a:r>
              <a:rPr lang="en-US" dirty="0" smtClean="0"/>
              <a:t>Develop your own model related to the domain of interest</a:t>
            </a:r>
          </a:p>
          <a:p>
            <a:pPr marL="342900" indent="-342900">
              <a:buAutoNum type="arabicPeriod"/>
            </a:pPr>
            <a:r>
              <a:rPr lang="en-US" dirty="0" smtClean="0"/>
              <a:t>Do heuristic evaluations and use expert comments to build a set of principles for future tests.</a:t>
            </a:r>
          </a:p>
          <a:p>
            <a:pPr marL="342900" indent="-342900">
              <a:buAutoNum type="arabicPeriod"/>
            </a:pPr>
            <a:endParaRPr lang="en-US" dirty="0"/>
          </a:p>
        </p:txBody>
      </p:sp>
    </p:spTree>
    <p:extLst>
      <p:ext uri="{BB962C8B-B14F-4D97-AF65-F5344CB8AC3E}">
        <p14:creationId xmlns:p14="http://schemas.microsoft.com/office/powerpoint/2010/main" val="15472955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914400" y="1524000"/>
            <a:ext cx="7086600" cy="369332"/>
          </a:xfrm>
          <a:prstGeom prst="rect">
            <a:avLst/>
          </a:prstGeom>
          <a:noFill/>
        </p:spPr>
        <p:txBody>
          <a:bodyPr wrap="square" rtlCol="0">
            <a:spAutoFit/>
          </a:bodyPr>
          <a:lstStyle/>
          <a:p>
            <a:pPr algn="ctr"/>
            <a:r>
              <a:rPr lang="en-US" dirty="0" smtClean="0"/>
              <a:t>What are the </a:t>
            </a:r>
            <a:r>
              <a:rPr lang="en-US" b="1" i="1" u="sng" dirty="0" smtClean="0"/>
              <a:t>heuristics</a:t>
            </a:r>
            <a:r>
              <a:rPr lang="en-US" dirty="0" smtClean="0"/>
              <a:t> here?</a:t>
            </a:r>
            <a:endParaRPr lang="en-US" dirty="0"/>
          </a:p>
        </p:txBody>
      </p:sp>
      <p:sp>
        <p:nvSpPr>
          <p:cNvPr id="11" name="Rectangle 10"/>
          <p:cNvSpPr/>
          <p:nvPr/>
        </p:nvSpPr>
        <p:spPr>
          <a:xfrm>
            <a:off x="990600" y="2590800"/>
            <a:ext cx="3276598" cy="990600"/>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dirty="0" smtClean="0">
                <a:solidFill>
                  <a:sysClr val="windowText" lastClr="000000"/>
                </a:solidFill>
              </a:rPr>
              <a:t>Heuristics</a:t>
            </a:r>
          </a:p>
          <a:p>
            <a:pPr algn="ctr"/>
            <a:r>
              <a:rPr lang="en-US" sz="1400" b="1" dirty="0" smtClean="0">
                <a:solidFill>
                  <a:sysClr val="windowText" lastClr="000000"/>
                </a:solidFill>
              </a:rPr>
              <a:t>e.g., design principles</a:t>
            </a:r>
          </a:p>
          <a:p>
            <a:pPr algn="ctr"/>
            <a:r>
              <a:rPr lang="en-US" sz="1400" b="1" dirty="0" smtClean="0">
                <a:solidFill>
                  <a:sysClr val="windowText" lastClr="000000"/>
                </a:solidFill>
              </a:rPr>
              <a:t>e.g., some other model</a:t>
            </a:r>
            <a:endParaRPr lang="en-US" sz="1400" b="1" dirty="0">
              <a:solidFill>
                <a:sysClr val="windowText" lastClr="000000"/>
              </a:solidFill>
            </a:endParaRPr>
          </a:p>
        </p:txBody>
      </p:sp>
      <p:sp>
        <p:nvSpPr>
          <p:cNvPr id="23" name="TextBox 22"/>
          <p:cNvSpPr txBox="1"/>
          <p:nvPr/>
        </p:nvSpPr>
        <p:spPr>
          <a:xfrm>
            <a:off x="838200" y="4278868"/>
            <a:ext cx="7467600" cy="2031325"/>
          </a:xfrm>
          <a:prstGeom prst="rect">
            <a:avLst/>
          </a:prstGeom>
          <a:noFill/>
        </p:spPr>
        <p:txBody>
          <a:bodyPr wrap="square" rtlCol="0">
            <a:spAutoFit/>
          </a:bodyPr>
          <a:lstStyle/>
          <a:p>
            <a:r>
              <a:rPr lang="en-US" dirty="0" smtClean="0"/>
              <a:t>Even for experts, it is tempting to say “I just don’t like this feature” or “It just doesn’t feel right”.</a:t>
            </a:r>
          </a:p>
          <a:p>
            <a:endParaRPr lang="en-US" dirty="0"/>
          </a:p>
          <a:p>
            <a:r>
              <a:rPr lang="en-US" dirty="0" smtClean="0"/>
              <a:t>The expert needs to be encouraged to precisely describe why a feature of the interface does not conform to the principles OR address why the principles are flawed.</a:t>
            </a:r>
          </a:p>
          <a:p>
            <a:pPr marL="342900" indent="-342900">
              <a:buAutoNum type="arabicPeriod"/>
            </a:pPr>
            <a:endParaRPr lang="en-US" dirty="0"/>
          </a:p>
        </p:txBody>
      </p:sp>
    </p:spTree>
    <p:extLst>
      <p:ext uri="{BB962C8B-B14F-4D97-AF65-F5344CB8AC3E}">
        <p14:creationId xmlns:p14="http://schemas.microsoft.com/office/powerpoint/2010/main" val="2102887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Concrete Example </a:t>
            </a:r>
            <a:r>
              <a:rPr lang="mr-IN" sz="2700" dirty="0" smtClean="0">
                <a:solidFill>
                  <a:schemeClr val="accent1"/>
                </a:solidFill>
                <a:latin typeface="Arial" panose="020B0604020202020204" pitchFamily="34" charset="0"/>
                <a:cs typeface="Arial" panose="020B0604020202020204" pitchFamily="34" charset="0"/>
              </a:rPr>
              <a:t>–</a:t>
            </a:r>
            <a:r>
              <a:rPr lang="en-US" sz="2700" dirty="0" smtClean="0">
                <a:solidFill>
                  <a:schemeClr val="accent1"/>
                </a:solidFill>
                <a:latin typeface="Arial" panose="020B0604020202020204" pitchFamily="34" charset="0"/>
                <a:cs typeface="Arial" panose="020B0604020202020204" pitchFamily="34" charset="0"/>
              </a:rPr>
              <a:t> Studying Mental Health Apps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342184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Concrete Example </a:t>
            </a:r>
            <a:r>
              <a:rPr lang="mr-IN" sz="2700" dirty="0" smtClean="0">
                <a:solidFill>
                  <a:schemeClr val="accent1"/>
                </a:solidFill>
                <a:latin typeface="Arial" panose="020B0604020202020204" pitchFamily="34" charset="0"/>
                <a:cs typeface="Arial" panose="020B0604020202020204" pitchFamily="34" charset="0"/>
              </a:rPr>
              <a:t>–</a:t>
            </a:r>
            <a:r>
              <a:rPr lang="en-US" sz="2700" dirty="0" smtClean="0">
                <a:solidFill>
                  <a:schemeClr val="accent1"/>
                </a:solidFill>
                <a:latin typeface="Arial" panose="020B0604020202020204" pitchFamily="34" charset="0"/>
                <a:cs typeface="Arial" panose="020B0604020202020204" pitchFamily="34" charset="0"/>
              </a:rPr>
              <a:t> Studying Mental Health Apps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609600" y="1447800"/>
            <a:ext cx="4648200" cy="646331"/>
          </a:xfrm>
          <a:prstGeom prst="rect">
            <a:avLst/>
          </a:prstGeom>
          <a:noFill/>
        </p:spPr>
        <p:txBody>
          <a:bodyPr wrap="square" rtlCol="0">
            <a:spAutoFit/>
          </a:bodyPr>
          <a:lstStyle/>
          <a:p>
            <a:r>
              <a:rPr lang="en-US" dirty="0" smtClean="0"/>
              <a:t>Center for Behavioral Health Technology @ </a:t>
            </a:r>
            <a:r>
              <a:rPr lang="en-US" dirty="0" err="1" smtClean="0"/>
              <a:t>UVa</a:t>
            </a:r>
            <a:endParaRPr lang="en-US" dirty="0" smtClean="0"/>
          </a:p>
          <a:p>
            <a:endParaRPr lang="en-US" dirty="0"/>
          </a:p>
        </p:txBody>
      </p:sp>
      <p:pic>
        <p:nvPicPr>
          <p:cNvPr id="2" name="Picture 1"/>
          <p:cNvPicPr>
            <a:picLocks noChangeAspect="1"/>
          </p:cNvPicPr>
          <p:nvPr/>
        </p:nvPicPr>
        <p:blipFill>
          <a:blip r:embed="rId3"/>
          <a:stretch>
            <a:fillRect/>
          </a:stretch>
        </p:blipFill>
        <p:spPr>
          <a:xfrm>
            <a:off x="628650" y="1981200"/>
            <a:ext cx="4606318" cy="2895600"/>
          </a:xfrm>
          <a:prstGeom prst="rect">
            <a:avLst/>
          </a:prstGeom>
        </p:spPr>
      </p:pic>
      <p:sp>
        <p:nvSpPr>
          <p:cNvPr id="6" name="TextBox 5"/>
          <p:cNvSpPr txBox="1"/>
          <p:nvPr/>
        </p:nvSpPr>
        <p:spPr>
          <a:xfrm>
            <a:off x="5638800" y="1905000"/>
            <a:ext cx="3200400" cy="3970318"/>
          </a:xfrm>
          <a:prstGeom prst="rect">
            <a:avLst/>
          </a:prstGeom>
          <a:noFill/>
        </p:spPr>
        <p:txBody>
          <a:bodyPr wrap="square" rtlCol="0">
            <a:spAutoFit/>
          </a:bodyPr>
          <a:lstStyle/>
          <a:p>
            <a:r>
              <a:rPr lang="en-US" dirty="0" smtClean="0"/>
              <a:t>Study </a:t>
            </a:r>
            <a:r>
              <a:rPr lang="en-US" b="1" i="1" u="sng" dirty="0" smtClean="0"/>
              <a:t>e-health</a:t>
            </a:r>
            <a:r>
              <a:rPr lang="en-US" dirty="0" smtClean="0"/>
              <a:t> </a:t>
            </a:r>
            <a:r>
              <a:rPr lang="mr-IN" dirty="0" smtClean="0"/>
              <a:t>–</a:t>
            </a:r>
            <a:r>
              <a:rPr lang="en-US" dirty="0" smtClean="0"/>
              <a:t> technology for enhancing physical and mental well-being.</a:t>
            </a:r>
          </a:p>
          <a:p>
            <a:endParaRPr lang="en-US" dirty="0"/>
          </a:p>
          <a:p>
            <a:r>
              <a:rPr lang="en-US" dirty="0" smtClean="0"/>
              <a:t>Includes:</a:t>
            </a:r>
          </a:p>
          <a:p>
            <a:pPr marL="285750" indent="-285750">
              <a:buFontTx/>
              <a:buChar char="-"/>
            </a:pPr>
            <a:r>
              <a:rPr lang="en-US" dirty="0" smtClean="0"/>
              <a:t>Fitness applications</a:t>
            </a:r>
          </a:p>
          <a:p>
            <a:pPr marL="285750" indent="-285750">
              <a:buFontTx/>
              <a:buChar char="-"/>
            </a:pPr>
            <a:r>
              <a:rPr lang="en-US" dirty="0" smtClean="0"/>
              <a:t>Insomnia prevention</a:t>
            </a:r>
          </a:p>
          <a:p>
            <a:pPr marL="285750" indent="-285750">
              <a:buFontTx/>
              <a:buChar char="-"/>
            </a:pPr>
            <a:r>
              <a:rPr lang="en-US" dirty="0" smtClean="0"/>
              <a:t>Depression</a:t>
            </a:r>
          </a:p>
          <a:p>
            <a:pPr marL="285750" indent="-285750">
              <a:buFontTx/>
              <a:buChar char="-"/>
            </a:pPr>
            <a:r>
              <a:rPr lang="en-US" dirty="0" smtClean="0"/>
              <a:t>Mobile applications</a:t>
            </a:r>
          </a:p>
          <a:p>
            <a:pPr marL="285750" indent="-285750">
              <a:buFontTx/>
              <a:buChar char="-"/>
            </a:pPr>
            <a:r>
              <a:rPr lang="en-US" dirty="0" smtClean="0"/>
              <a:t>Wearable devices</a:t>
            </a:r>
          </a:p>
          <a:p>
            <a:pPr marL="285750" indent="-285750">
              <a:buFontTx/>
              <a:buChar char="-"/>
            </a:pPr>
            <a:r>
              <a:rPr lang="en-US" dirty="0" smtClean="0"/>
              <a:t>Etc.</a:t>
            </a:r>
          </a:p>
          <a:p>
            <a:endParaRPr lang="en-US" dirty="0"/>
          </a:p>
          <a:p>
            <a:endParaRPr lang="en-US" dirty="0" smtClean="0"/>
          </a:p>
          <a:p>
            <a:endParaRPr lang="en-US" dirty="0"/>
          </a:p>
        </p:txBody>
      </p:sp>
      <p:sp>
        <p:nvSpPr>
          <p:cNvPr id="7" name="TextBox 6"/>
          <p:cNvSpPr txBox="1"/>
          <p:nvPr/>
        </p:nvSpPr>
        <p:spPr>
          <a:xfrm>
            <a:off x="381000" y="5553670"/>
            <a:ext cx="8458200" cy="923330"/>
          </a:xfrm>
          <a:prstGeom prst="rect">
            <a:avLst/>
          </a:prstGeom>
          <a:noFill/>
        </p:spPr>
        <p:txBody>
          <a:bodyPr wrap="square" rtlCol="0">
            <a:spAutoFit/>
          </a:bodyPr>
          <a:lstStyle/>
          <a:p>
            <a:r>
              <a:rPr lang="en-US" dirty="0" smtClean="0"/>
              <a:t>They have a research question for us, and you are going to help us with it:</a:t>
            </a:r>
          </a:p>
          <a:p>
            <a:endParaRPr lang="en-US" dirty="0"/>
          </a:p>
          <a:p>
            <a:r>
              <a:rPr lang="en-US" dirty="0" smtClean="0"/>
              <a:t>Mental health applications are really into </a:t>
            </a:r>
            <a:r>
              <a:rPr lang="en-US" b="1" i="1" u="sng" dirty="0" smtClean="0"/>
              <a:t>gamification</a:t>
            </a:r>
            <a:r>
              <a:rPr lang="en-US" dirty="0" smtClean="0"/>
              <a:t> right now. Does it actually work?</a:t>
            </a:r>
            <a:endParaRPr lang="en-US" dirty="0"/>
          </a:p>
        </p:txBody>
      </p:sp>
    </p:spTree>
    <p:extLst>
      <p:ext uri="{BB962C8B-B14F-4D97-AF65-F5344CB8AC3E}">
        <p14:creationId xmlns:p14="http://schemas.microsoft.com/office/powerpoint/2010/main" val="794773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Example: Internet Interventions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628649" y="1600200"/>
            <a:ext cx="7883977" cy="4247317"/>
          </a:xfrm>
          <a:prstGeom prst="rect">
            <a:avLst/>
          </a:prstGeom>
          <a:noFill/>
        </p:spPr>
        <p:txBody>
          <a:bodyPr wrap="square" rtlCol="0">
            <a:spAutoFit/>
          </a:bodyPr>
          <a:lstStyle/>
          <a:p>
            <a:r>
              <a:rPr lang="en-US" dirty="0"/>
              <a:t>Mental health applications are really into </a:t>
            </a:r>
            <a:r>
              <a:rPr lang="en-US" b="1" i="1" u="sng" dirty="0"/>
              <a:t>gamification</a:t>
            </a:r>
            <a:r>
              <a:rPr lang="en-US" dirty="0"/>
              <a:t> right now. Does it actually work</a:t>
            </a:r>
            <a:r>
              <a:rPr lang="en-US" dirty="0" smtClean="0"/>
              <a:t>?</a:t>
            </a:r>
          </a:p>
          <a:p>
            <a:endParaRPr lang="en-US" dirty="0"/>
          </a:p>
          <a:p>
            <a:r>
              <a:rPr lang="en-US" dirty="0" smtClean="0"/>
              <a:t>Process for answering this question using a heuristic evaluation:</a:t>
            </a:r>
          </a:p>
          <a:p>
            <a:endParaRPr lang="en-US" b="1" i="1" u="sng" dirty="0"/>
          </a:p>
          <a:p>
            <a:pPr marL="800100" lvl="1" indent="-342900">
              <a:buAutoNum type="arabicPeriod"/>
            </a:pPr>
            <a:r>
              <a:rPr lang="en-US" b="1" i="1" u="sng" dirty="0" smtClean="0"/>
              <a:t>Define a model</a:t>
            </a:r>
            <a:r>
              <a:rPr lang="en-US" dirty="0" smtClean="0"/>
              <a:t>: a set of heuristics for the domain in question. Notice that we won’t know 100% that our heuristics are valid. It is a </a:t>
            </a:r>
            <a:r>
              <a:rPr lang="en-US" b="1" i="1" dirty="0" smtClean="0"/>
              <a:t>hypothesis</a:t>
            </a:r>
            <a:r>
              <a:rPr lang="en-US" dirty="0" smtClean="0"/>
              <a:t>.</a:t>
            </a:r>
            <a:endParaRPr lang="en-US" dirty="0"/>
          </a:p>
          <a:p>
            <a:pPr marL="800100" lvl="1" indent="-342900">
              <a:buAutoNum type="arabicPeriod"/>
            </a:pPr>
            <a:r>
              <a:rPr lang="en-US" b="1" i="1" u="sng" dirty="0" smtClean="0"/>
              <a:t>Study the model</a:t>
            </a:r>
            <a:r>
              <a:rPr lang="en-US" dirty="0" smtClean="0"/>
              <a:t>: so we understand its components and can act as experts in evaluating some apps.</a:t>
            </a:r>
          </a:p>
          <a:p>
            <a:pPr marL="800100" lvl="1" indent="-342900">
              <a:buAutoNum type="arabicPeriod"/>
            </a:pPr>
            <a:r>
              <a:rPr lang="en-US" b="1" i="1" u="sng" dirty="0" smtClean="0"/>
              <a:t>Evaluate Apps</a:t>
            </a:r>
            <a:r>
              <a:rPr lang="en-US" dirty="0" smtClean="0"/>
              <a:t>: Use some mental health apps and do an evaluation of how they conform to our model.</a:t>
            </a:r>
          </a:p>
          <a:p>
            <a:pPr marL="800100" lvl="1" indent="-342900">
              <a:buAutoNum type="arabicPeriod"/>
            </a:pPr>
            <a:r>
              <a:rPr lang="en-US" b="1" i="1" u="sng" dirty="0" smtClean="0"/>
              <a:t>Validate</a:t>
            </a:r>
            <a:r>
              <a:rPr lang="en-US" dirty="0" smtClean="0"/>
              <a:t>: See if our model / evaluations correlate to the efficacy of the individual apps. Do apps that conform to our model work better?</a:t>
            </a:r>
            <a:endParaRPr lang="en-US" dirty="0"/>
          </a:p>
          <a:p>
            <a:endParaRPr lang="en-US" dirty="0" smtClean="0"/>
          </a:p>
          <a:p>
            <a:r>
              <a:rPr lang="en-US" dirty="0" smtClean="0"/>
              <a:t>**#1 done in lecture, #2 and #3 are your HW, #4 I will do to see what we find.</a:t>
            </a:r>
            <a:endParaRPr lang="en-US" dirty="0"/>
          </a:p>
        </p:txBody>
      </p:sp>
    </p:spTree>
    <p:extLst>
      <p:ext uri="{BB962C8B-B14F-4D97-AF65-F5344CB8AC3E}">
        <p14:creationId xmlns:p14="http://schemas.microsoft.com/office/powerpoint/2010/main" val="789933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1: Define a Model</a:t>
            </a:r>
            <a:endParaRPr lang="en-US" sz="2700" dirty="0">
              <a:latin typeface="Arial" panose="020B0604020202020204" pitchFamily="34" charset="0"/>
              <a:cs typeface="Arial" panose="020B0604020202020204" pitchFamily="34" charset="0"/>
            </a:endParaRPr>
          </a:p>
        </p:txBody>
      </p:sp>
      <p:sp>
        <p:nvSpPr>
          <p:cNvPr id="6" name="Rounded Rectangle 5"/>
          <p:cNvSpPr/>
          <p:nvPr/>
        </p:nvSpPr>
        <p:spPr>
          <a:xfrm>
            <a:off x="1668237" y="182880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Supporting Player Archetypes</a:t>
            </a:r>
          </a:p>
        </p:txBody>
      </p:sp>
      <p:sp>
        <p:nvSpPr>
          <p:cNvPr id="7" name="Rounded Rectangle 6"/>
          <p:cNvSpPr/>
          <p:nvPr/>
        </p:nvSpPr>
        <p:spPr>
          <a:xfrm>
            <a:off x="1668237" y="311277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Meaningful Purpose</a:t>
            </a:r>
          </a:p>
        </p:txBody>
      </p:sp>
      <p:sp>
        <p:nvSpPr>
          <p:cNvPr id="8" name="Rounded Rectangle 7"/>
          <p:cNvSpPr/>
          <p:nvPr/>
        </p:nvSpPr>
        <p:spPr>
          <a:xfrm>
            <a:off x="4650923" y="182880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Meaningful Choice</a:t>
            </a:r>
          </a:p>
        </p:txBody>
      </p:sp>
      <p:sp>
        <p:nvSpPr>
          <p:cNvPr id="9" name="Rounded Rectangle 8"/>
          <p:cNvSpPr/>
          <p:nvPr/>
        </p:nvSpPr>
        <p:spPr>
          <a:xfrm>
            <a:off x="4650923" y="311277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Feedback</a:t>
            </a:r>
          </a:p>
        </p:txBody>
      </p:sp>
      <p:sp>
        <p:nvSpPr>
          <p:cNvPr id="10" name="Rounded Rectangle 9"/>
          <p:cNvSpPr/>
          <p:nvPr/>
        </p:nvSpPr>
        <p:spPr>
          <a:xfrm>
            <a:off x="3021140" y="439674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Visibility of Progress</a:t>
            </a: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81000" y="6031468"/>
            <a:ext cx="8458200" cy="369332"/>
          </a:xfrm>
          <a:prstGeom prst="rect">
            <a:avLst/>
          </a:prstGeom>
          <a:noFill/>
        </p:spPr>
        <p:txBody>
          <a:bodyPr wrap="square" rtlCol="0">
            <a:spAutoFit/>
          </a:bodyPr>
          <a:lstStyle/>
          <a:p>
            <a:pPr algn="ctr"/>
            <a:r>
              <a:rPr lang="en-US" dirty="0" smtClean="0"/>
              <a:t>*NOTE: We are not claiming these are exhaustive or complete. They are heuristics.</a:t>
            </a:r>
            <a:endParaRPr lang="en-US" dirty="0"/>
          </a:p>
        </p:txBody>
      </p:sp>
    </p:spTree>
    <p:extLst>
      <p:ext uri="{BB962C8B-B14F-4D97-AF65-F5344CB8AC3E}">
        <p14:creationId xmlns:p14="http://schemas.microsoft.com/office/powerpoint/2010/main" val="16711092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4510222" y="2483632"/>
            <a:ext cx="4500827" cy="2457452"/>
          </a:xfrm>
          <a:prstGeom prst="rect">
            <a:avLst/>
          </a:prstGeom>
        </p:spPr>
      </p:pic>
      <p:sp>
        <p:nvSpPr>
          <p:cNvPr id="8" name="TextBox 7"/>
          <p:cNvSpPr txBox="1"/>
          <p:nvPr/>
        </p:nvSpPr>
        <p:spPr>
          <a:xfrm>
            <a:off x="5138701" y="4936714"/>
            <a:ext cx="3291991" cy="300082"/>
          </a:xfrm>
          <a:prstGeom prst="rect">
            <a:avLst/>
          </a:prstGeom>
          <a:noFill/>
        </p:spPr>
        <p:txBody>
          <a:bodyPr wrap="none" rtlCol="0">
            <a:spAutoFit/>
          </a:bodyPr>
          <a:lstStyle/>
          <a:p>
            <a:r>
              <a:rPr lang="en-US" sz="1350" i="1" dirty="0"/>
              <a:t>New Super Mario Bros. Wii (Nintendo, 2009)</a:t>
            </a:r>
          </a:p>
        </p:txBody>
      </p:sp>
      <p:sp>
        <p:nvSpPr>
          <p:cNvPr id="10"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a:solidFill>
                  <a:schemeClr val="accent1"/>
                </a:solidFill>
                <a:latin typeface="Arial" panose="020B0604020202020204" pitchFamily="34" charset="0"/>
                <a:cs typeface="Arial" panose="020B0604020202020204" pitchFamily="34" charset="0"/>
              </a:rPr>
              <a:t>Meaningful Purpose</a:t>
            </a:r>
            <a:endParaRPr lang="en-US" sz="2700" dirty="0">
              <a:latin typeface="Arial" panose="020B0604020202020204" pitchFamily="34" charset="0"/>
              <a:cs typeface="Arial" panose="020B0604020202020204" pitchFamily="34" charset="0"/>
            </a:endParaRPr>
          </a:p>
        </p:txBody>
      </p:sp>
      <p:sp>
        <p:nvSpPr>
          <p:cNvPr id="11" name="TextBox 10"/>
          <p:cNvSpPr txBox="1"/>
          <p:nvPr/>
        </p:nvSpPr>
        <p:spPr>
          <a:xfrm>
            <a:off x="0" y="806253"/>
            <a:ext cx="9144000" cy="369332"/>
          </a:xfrm>
          <a:prstGeom prst="rect">
            <a:avLst/>
          </a:prstGeom>
          <a:noFill/>
        </p:spPr>
        <p:txBody>
          <a:bodyPr wrap="square" rtlCol="0">
            <a:spAutoFit/>
          </a:bodyPr>
          <a:lstStyle/>
          <a:p>
            <a:pPr algn="ctr"/>
            <a:r>
              <a:rPr lang="en-US" i="1" dirty="0"/>
              <a:t>Good games use mechanics to amplify goals that are meaningful to the player</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09335" y="3712358"/>
            <a:ext cx="3236753" cy="1983329"/>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8697" y="1792601"/>
            <a:ext cx="3206900" cy="1945087"/>
          </a:xfrm>
          <a:prstGeom prst="rect">
            <a:avLst/>
          </a:prstGeom>
        </p:spPr>
      </p:pic>
      <p:sp>
        <p:nvSpPr>
          <p:cNvPr id="12" name="TextBox 11"/>
          <p:cNvSpPr txBox="1"/>
          <p:nvPr/>
        </p:nvSpPr>
        <p:spPr>
          <a:xfrm>
            <a:off x="1407861" y="5665920"/>
            <a:ext cx="2685479" cy="300082"/>
          </a:xfrm>
          <a:prstGeom prst="rect">
            <a:avLst/>
          </a:prstGeom>
          <a:noFill/>
        </p:spPr>
        <p:txBody>
          <a:bodyPr wrap="none" rtlCol="0">
            <a:spAutoFit/>
          </a:bodyPr>
          <a:lstStyle/>
          <a:p>
            <a:r>
              <a:rPr lang="en-US" sz="1350" i="1"/>
              <a:t>SHOTS (</a:t>
            </a:r>
            <a:r>
              <a:rPr lang="en-US" sz="1350" i="1" dirty="0" err="1"/>
              <a:t>Boendermaker</a:t>
            </a:r>
            <a:r>
              <a:rPr lang="en-US" sz="1350" i="1" dirty="0"/>
              <a:t> et. al., 2016)</a:t>
            </a:r>
          </a:p>
        </p:txBody>
      </p:sp>
    </p:spTree>
    <p:extLst>
      <p:ext uri="{BB962C8B-B14F-4D97-AF65-F5344CB8AC3E}">
        <p14:creationId xmlns:p14="http://schemas.microsoft.com/office/powerpoint/2010/main" val="15108563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a:solidFill>
                  <a:schemeClr val="accent1"/>
                </a:solidFill>
                <a:latin typeface="Arial" panose="020B0604020202020204" pitchFamily="34" charset="0"/>
                <a:cs typeface="Arial" panose="020B0604020202020204" pitchFamily="34" charset="0"/>
              </a:rPr>
              <a:t>Meaningful Purpose</a:t>
            </a:r>
            <a:endParaRPr lang="en-US" sz="2700" dirty="0">
              <a:latin typeface="Arial" panose="020B0604020202020204" pitchFamily="34" charset="0"/>
              <a:cs typeface="Arial" panose="020B0604020202020204" pitchFamily="34" charset="0"/>
            </a:endParaRPr>
          </a:p>
        </p:txBody>
      </p:sp>
      <p:sp>
        <p:nvSpPr>
          <p:cNvPr id="11" name="TextBox 10"/>
          <p:cNvSpPr txBox="1"/>
          <p:nvPr/>
        </p:nvSpPr>
        <p:spPr>
          <a:xfrm>
            <a:off x="0" y="806253"/>
            <a:ext cx="9144000" cy="369332"/>
          </a:xfrm>
          <a:prstGeom prst="rect">
            <a:avLst/>
          </a:prstGeom>
          <a:noFill/>
        </p:spPr>
        <p:txBody>
          <a:bodyPr wrap="square" rtlCol="0">
            <a:spAutoFit/>
          </a:bodyPr>
          <a:lstStyle/>
          <a:p>
            <a:pPr algn="ctr"/>
            <a:r>
              <a:rPr lang="en-US" i="1" dirty="0"/>
              <a:t>Good games use mechanics to amplify goals that are meaningful to the player</a:t>
            </a:r>
          </a:p>
        </p:txBody>
      </p:sp>
      <p:sp>
        <p:nvSpPr>
          <p:cNvPr id="9" name="TextBox 8"/>
          <p:cNvSpPr txBox="1"/>
          <p:nvPr/>
        </p:nvSpPr>
        <p:spPr>
          <a:xfrm>
            <a:off x="628649" y="1848683"/>
            <a:ext cx="7883977" cy="2031325"/>
          </a:xfrm>
          <a:prstGeom prst="rect">
            <a:avLst/>
          </a:prstGeom>
          <a:noFill/>
        </p:spPr>
        <p:txBody>
          <a:bodyPr wrap="square" rtlCol="0">
            <a:spAutoFit/>
          </a:bodyPr>
          <a:lstStyle/>
          <a:p>
            <a:r>
              <a:rPr lang="en-US" dirty="0" smtClean="0"/>
              <a:t>Questions to consider:</a:t>
            </a:r>
          </a:p>
          <a:p>
            <a:endParaRPr lang="en-US" dirty="0"/>
          </a:p>
          <a:p>
            <a:pPr marL="285750" indent="-285750">
              <a:buFontTx/>
              <a:buChar char="-"/>
            </a:pPr>
            <a:r>
              <a:rPr lang="en-US" dirty="0" smtClean="0"/>
              <a:t>Does the app present a purpose that is meaningful to the user.</a:t>
            </a:r>
          </a:p>
          <a:p>
            <a:pPr marL="285750" indent="-285750">
              <a:buFontTx/>
              <a:buChar char="-"/>
            </a:pPr>
            <a:endParaRPr lang="en-US" dirty="0" smtClean="0"/>
          </a:p>
          <a:p>
            <a:pPr marL="285750" indent="-285750">
              <a:buFontTx/>
              <a:buChar char="-"/>
            </a:pPr>
            <a:r>
              <a:rPr lang="en-US" dirty="0" smtClean="0"/>
              <a:t>Do the mechanics / features of the app enhance this purpose. Do they directly relate to the user’s primary purpose?</a:t>
            </a:r>
          </a:p>
          <a:p>
            <a:pPr marL="285750" indent="-285750">
              <a:buFontTx/>
              <a:buChar char="-"/>
            </a:pPr>
            <a:endParaRPr lang="en-US" dirty="0"/>
          </a:p>
        </p:txBody>
      </p:sp>
    </p:spTree>
    <p:extLst>
      <p:ext uri="{BB962C8B-B14F-4D97-AF65-F5344CB8AC3E}">
        <p14:creationId xmlns:p14="http://schemas.microsoft.com/office/powerpoint/2010/main" val="6941655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a:spLocks noGrp="1"/>
          </p:cNvSpPr>
          <p:nvPr>
            <p:ph idx="1"/>
          </p:nvPr>
        </p:nvSpPr>
        <p:spPr>
          <a:xfrm>
            <a:off x="628650" y="457200"/>
            <a:ext cx="7886700" cy="440482"/>
          </a:xfrm>
        </p:spPr>
        <p:txBody>
          <a:bodyPr>
            <a:normAutofit lnSpcReduction="10000"/>
          </a:bodyPr>
          <a:lstStyle/>
          <a:p>
            <a:pPr marL="0" indent="0" algn="ctr">
              <a:buNone/>
            </a:pPr>
            <a:r>
              <a:rPr lang="en-US" sz="2700" dirty="0">
                <a:solidFill>
                  <a:schemeClr val="accent1"/>
                </a:solidFill>
                <a:latin typeface="Arial" panose="020B0604020202020204" pitchFamily="34" charset="0"/>
                <a:cs typeface="Arial" panose="020B0604020202020204" pitchFamily="34" charset="0"/>
              </a:rPr>
              <a:t>Meaningful Choice</a:t>
            </a:r>
            <a:endParaRPr lang="en-US" sz="2700" dirty="0">
              <a:latin typeface="Arial" panose="020B0604020202020204" pitchFamily="34" charset="0"/>
              <a:cs typeface="Arial" panose="020B0604020202020204" pitchFamily="34" charset="0"/>
            </a:endParaRPr>
          </a:p>
        </p:txBody>
      </p:sp>
      <p:pic>
        <p:nvPicPr>
          <p:cNvPr id="2" name="Picture 1"/>
          <p:cNvPicPr>
            <a:picLocks noChangeAspect="1"/>
          </p:cNvPicPr>
          <p:nvPr/>
        </p:nvPicPr>
        <p:blipFill>
          <a:blip r:embed="rId3"/>
          <a:stretch>
            <a:fillRect/>
          </a:stretch>
        </p:blipFill>
        <p:spPr>
          <a:xfrm>
            <a:off x="4616083" y="2035213"/>
            <a:ext cx="4177040" cy="3654910"/>
          </a:xfrm>
          <a:prstGeom prst="rect">
            <a:avLst/>
          </a:prstGeom>
        </p:spPr>
      </p:pic>
      <p:sp>
        <p:nvSpPr>
          <p:cNvPr id="5" name="TextBox 4"/>
          <p:cNvSpPr txBox="1"/>
          <p:nvPr/>
        </p:nvSpPr>
        <p:spPr>
          <a:xfrm>
            <a:off x="5507468" y="5690122"/>
            <a:ext cx="2662908" cy="300082"/>
          </a:xfrm>
          <a:prstGeom prst="rect">
            <a:avLst/>
          </a:prstGeom>
          <a:noFill/>
        </p:spPr>
        <p:txBody>
          <a:bodyPr wrap="none" rtlCol="0">
            <a:spAutoFit/>
          </a:bodyPr>
          <a:lstStyle/>
          <a:p>
            <a:r>
              <a:rPr lang="en-US" sz="1350" i="1" dirty="0"/>
              <a:t>Super Mario Bros. (Nintendo, 1985)</a:t>
            </a:r>
          </a:p>
        </p:txBody>
      </p:sp>
      <p:pic>
        <p:nvPicPr>
          <p:cNvPr id="6" name="Picture 5"/>
          <p:cNvPicPr>
            <a:picLocks noChangeAspect="1"/>
          </p:cNvPicPr>
          <p:nvPr/>
        </p:nvPicPr>
        <p:blipFill rotWithShape="1">
          <a:blip r:embed="rId4"/>
          <a:srcRect l="24306" t="49067" r="23902"/>
          <a:stretch/>
        </p:blipFill>
        <p:spPr>
          <a:xfrm>
            <a:off x="628650" y="1889985"/>
            <a:ext cx="2971280" cy="3800138"/>
          </a:xfrm>
          <a:prstGeom prst="rect">
            <a:avLst/>
          </a:prstGeom>
        </p:spPr>
      </p:pic>
      <p:sp>
        <p:nvSpPr>
          <p:cNvPr id="7" name="TextBox 6"/>
          <p:cNvSpPr txBox="1"/>
          <p:nvPr/>
        </p:nvSpPr>
        <p:spPr>
          <a:xfrm>
            <a:off x="499555" y="5690122"/>
            <a:ext cx="3241400" cy="300082"/>
          </a:xfrm>
          <a:prstGeom prst="rect">
            <a:avLst/>
          </a:prstGeom>
          <a:noFill/>
        </p:spPr>
        <p:txBody>
          <a:bodyPr wrap="none" rtlCol="0">
            <a:spAutoFit/>
          </a:bodyPr>
          <a:lstStyle/>
          <a:p>
            <a:r>
              <a:rPr lang="en-US" sz="1350" i="1" dirty="0"/>
              <a:t>Monster Manor (</a:t>
            </a:r>
            <a:r>
              <a:rPr lang="en-US" sz="1350" i="1" dirty="0" err="1"/>
              <a:t>Kamel</a:t>
            </a:r>
            <a:r>
              <a:rPr lang="en-US" sz="1350" i="1" dirty="0"/>
              <a:t> </a:t>
            </a:r>
            <a:r>
              <a:rPr lang="en-US" sz="1350" i="1" dirty="0" err="1"/>
              <a:t>Boulos</a:t>
            </a:r>
            <a:r>
              <a:rPr lang="en-US" sz="1350" i="1" dirty="0"/>
              <a:t> et. al., 2015)</a:t>
            </a:r>
          </a:p>
        </p:txBody>
      </p:sp>
      <p:sp>
        <p:nvSpPr>
          <p:cNvPr id="8" name="TextBox 7"/>
          <p:cNvSpPr txBox="1"/>
          <p:nvPr/>
        </p:nvSpPr>
        <p:spPr>
          <a:xfrm>
            <a:off x="0" y="806253"/>
            <a:ext cx="9144000" cy="369332"/>
          </a:xfrm>
          <a:prstGeom prst="rect">
            <a:avLst/>
          </a:prstGeom>
          <a:noFill/>
        </p:spPr>
        <p:txBody>
          <a:bodyPr wrap="square" rtlCol="0">
            <a:spAutoFit/>
          </a:bodyPr>
          <a:lstStyle/>
          <a:p>
            <a:pPr algn="ctr"/>
            <a:r>
              <a:rPr lang="en-US" i="1" dirty="0"/>
              <a:t>Good games give players agency over how they achieve their goals</a:t>
            </a:r>
          </a:p>
        </p:txBody>
      </p:sp>
    </p:spTree>
    <p:extLst>
      <p:ext uri="{BB962C8B-B14F-4D97-AF65-F5344CB8AC3E}">
        <p14:creationId xmlns:p14="http://schemas.microsoft.com/office/powerpoint/2010/main" val="19961658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Topics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1219200" y="1828800"/>
            <a:ext cx="6400800" cy="3139321"/>
          </a:xfrm>
          <a:prstGeom prst="rect">
            <a:avLst/>
          </a:prstGeom>
          <a:noFill/>
        </p:spPr>
        <p:txBody>
          <a:bodyPr wrap="square" rtlCol="0">
            <a:spAutoFit/>
          </a:bodyPr>
          <a:lstStyle/>
          <a:p>
            <a:r>
              <a:rPr lang="en-US" dirty="0" smtClean="0"/>
              <a:t>Heuristic Evaluations</a:t>
            </a:r>
            <a:r>
              <a:rPr lang="mr-IN" dirty="0" smtClean="0"/>
              <a:t>–</a:t>
            </a:r>
            <a:r>
              <a:rPr lang="en-US" dirty="0" smtClean="0"/>
              <a:t> What are they?</a:t>
            </a:r>
          </a:p>
          <a:p>
            <a:endParaRPr lang="en-US" dirty="0" smtClean="0"/>
          </a:p>
          <a:p>
            <a:endParaRPr lang="en-US" dirty="0"/>
          </a:p>
          <a:p>
            <a:r>
              <a:rPr lang="en-US" dirty="0" smtClean="0"/>
              <a:t>Concrete Example </a:t>
            </a:r>
            <a:r>
              <a:rPr lang="mr-IN" dirty="0" smtClean="0"/>
              <a:t>–</a:t>
            </a:r>
            <a:r>
              <a:rPr lang="en-US" dirty="0" smtClean="0"/>
              <a:t> </a:t>
            </a:r>
          </a:p>
          <a:p>
            <a:r>
              <a:rPr lang="en-US" dirty="0"/>
              <a:t> </a:t>
            </a:r>
            <a:r>
              <a:rPr lang="en-US" dirty="0" smtClean="0"/>
              <a:t>    Using researchers (you!) to study mental health apps</a:t>
            </a:r>
          </a:p>
          <a:p>
            <a:r>
              <a:rPr lang="en-US" dirty="0" smtClean="0"/>
              <a:t>     Research Question</a:t>
            </a:r>
          </a:p>
          <a:p>
            <a:r>
              <a:rPr lang="en-US" dirty="0"/>
              <a:t> </a:t>
            </a:r>
            <a:r>
              <a:rPr lang="en-US" dirty="0" smtClean="0"/>
              <a:t>    Research Design</a:t>
            </a:r>
          </a:p>
          <a:p>
            <a:r>
              <a:rPr lang="en-US" dirty="0"/>
              <a:t> </a:t>
            </a:r>
            <a:r>
              <a:rPr lang="en-US" dirty="0" smtClean="0"/>
              <a:t>    Model for heuristic evaluation</a:t>
            </a:r>
          </a:p>
          <a:p>
            <a:r>
              <a:rPr lang="en-US" dirty="0"/>
              <a:t> </a:t>
            </a:r>
            <a:r>
              <a:rPr lang="en-US" dirty="0" smtClean="0"/>
              <a:t>    Following the Model </a:t>
            </a:r>
            <a:r>
              <a:rPr lang="mr-IN" dirty="0" smtClean="0"/>
              <a:t>–</a:t>
            </a:r>
            <a:r>
              <a:rPr lang="en-US" dirty="0" smtClean="0"/>
              <a:t> An Example</a:t>
            </a:r>
            <a:endParaRPr lang="en-US" dirty="0"/>
          </a:p>
          <a:p>
            <a:r>
              <a:rPr lang="en-US" dirty="0" smtClean="0"/>
              <a:t>     HW </a:t>
            </a:r>
            <a:r>
              <a:rPr lang="mr-IN" dirty="0" smtClean="0"/>
              <a:t>–</a:t>
            </a:r>
            <a:r>
              <a:rPr lang="en-US" dirty="0" smtClean="0"/>
              <a:t> You will go and finish this experiment</a:t>
            </a:r>
          </a:p>
          <a:p>
            <a:endParaRPr lang="en-US" dirty="0"/>
          </a:p>
        </p:txBody>
      </p:sp>
    </p:spTree>
    <p:extLst>
      <p:ext uri="{BB962C8B-B14F-4D97-AF65-F5344CB8AC3E}">
        <p14:creationId xmlns:p14="http://schemas.microsoft.com/office/powerpoint/2010/main" val="16894437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a:solidFill>
                  <a:schemeClr val="accent1"/>
                </a:solidFill>
                <a:latin typeface="Arial" panose="020B0604020202020204" pitchFamily="34" charset="0"/>
                <a:cs typeface="Arial" panose="020B0604020202020204" pitchFamily="34" charset="0"/>
              </a:rPr>
              <a:t>Meaningful </a:t>
            </a:r>
            <a:r>
              <a:rPr lang="en-US" sz="2700" dirty="0" smtClean="0">
                <a:solidFill>
                  <a:schemeClr val="accent1"/>
                </a:solidFill>
                <a:latin typeface="Arial" panose="020B0604020202020204" pitchFamily="34" charset="0"/>
                <a:cs typeface="Arial" panose="020B0604020202020204" pitchFamily="34" charset="0"/>
              </a:rPr>
              <a:t>Choice</a:t>
            </a:r>
            <a:endParaRPr lang="en-US" sz="2700" dirty="0">
              <a:latin typeface="Arial" panose="020B0604020202020204" pitchFamily="34" charset="0"/>
              <a:cs typeface="Arial" panose="020B0604020202020204" pitchFamily="34" charset="0"/>
            </a:endParaRPr>
          </a:p>
        </p:txBody>
      </p:sp>
      <p:sp>
        <p:nvSpPr>
          <p:cNvPr id="11" name="TextBox 10"/>
          <p:cNvSpPr txBox="1"/>
          <p:nvPr/>
        </p:nvSpPr>
        <p:spPr>
          <a:xfrm>
            <a:off x="0" y="806253"/>
            <a:ext cx="9144000" cy="369332"/>
          </a:xfrm>
          <a:prstGeom prst="rect">
            <a:avLst/>
          </a:prstGeom>
          <a:noFill/>
        </p:spPr>
        <p:txBody>
          <a:bodyPr wrap="square" rtlCol="0">
            <a:spAutoFit/>
          </a:bodyPr>
          <a:lstStyle/>
          <a:p>
            <a:pPr algn="ctr"/>
            <a:r>
              <a:rPr lang="en-US" i="1" dirty="0"/>
              <a:t>Good games give players agency over how they achieve their goals</a:t>
            </a:r>
          </a:p>
        </p:txBody>
      </p:sp>
      <p:sp>
        <p:nvSpPr>
          <p:cNvPr id="9" name="TextBox 8"/>
          <p:cNvSpPr txBox="1"/>
          <p:nvPr/>
        </p:nvSpPr>
        <p:spPr>
          <a:xfrm>
            <a:off x="628649" y="1848683"/>
            <a:ext cx="7883977" cy="2031325"/>
          </a:xfrm>
          <a:prstGeom prst="rect">
            <a:avLst/>
          </a:prstGeom>
          <a:noFill/>
        </p:spPr>
        <p:txBody>
          <a:bodyPr wrap="square" rtlCol="0">
            <a:spAutoFit/>
          </a:bodyPr>
          <a:lstStyle/>
          <a:p>
            <a:r>
              <a:rPr lang="en-US" dirty="0" smtClean="0"/>
              <a:t>Questions to consider:</a:t>
            </a:r>
          </a:p>
          <a:p>
            <a:endParaRPr lang="en-US" dirty="0"/>
          </a:p>
          <a:p>
            <a:pPr marL="285750" indent="-285750">
              <a:buFontTx/>
              <a:buChar char="-"/>
            </a:pPr>
            <a:r>
              <a:rPr lang="en-US" dirty="0" smtClean="0"/>
              <a:t>Does the app allow the user to make decisions about how they reach the goal?</a:t>
            </a:r>
          </a:p>
          <a:p>
            <a:pPr marL="285750" indent="-285750">
              <a:buFontTx/>
              <a:buChar char="-"/>
            </a:pPr>
            <a:endParaRPr lang="en-US" dirty="0"/>
          </a:p>
          <a:p>
            <a:pPr marL="285750" indent="-285750">
              <a:buFontTx/>
              <a:buChar char="-"/>
            </a:pPr>
            <a:r>
              <a:rPr lang="en-US" dirty="0" smtClean="0"/>
              <a:t>If so, how meaningful are these decisions? Is the correct choice obvious, or are there legitimate distinct paths to success?</a:t>
            </a:r>
          </a:p>
          <a:p>
            <a:pPr marL="285750" indent="-285750">
              <a:buFontTx/>
              <a:buChar char="-"/>
            </a:pPr>
            <a:endParaRPr lang="en-US" dirty="0"/>
          </a:p>
        </p:txBody>
      </p:sp>
    </p:spTree>
    <p:extLst>
      <p:ext uri="{BB962C8B-B14F-4D97-AF65-F5344CB8AC3E}">
        <p14:creationId xmlns:p14="http://schemas.microsoft.com/office/powerpoint/2010/main" val="3177989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628650" y="3810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a:solidFill>
                  <a:schemeClr val="accent1"/>
                </a:solidFill>
                <a:latin typeface="Arial" panose="020B0604020202020204" pitchFamily="34" charset="0"/>
                <a:cs typeface="Arial" panose="020B0604020202020204" pitchFamily="34" charset="0"/>
              </a:rPr>
              <a:t>Supporting Player Archetypes</a:t>
            </a:r>
            <a:endParaRPr lang="en-US" sz="2700" dirty="0">
              <a:latin typeface="Arial" panose="020B0604020202020204" pitchFamily="34" charset="0"/>
              <a:cs typeface="Arial" panose="020B0604020202020204" pitchFamily="34" charset="0"/>
            </a:endParaRPr>
          </a:p>
        </p:txBody>
      </p:sp>
      <p:sp>
        <p:nvSpPr>
          <p:cNvPr id="6" name="TextBox 5"/>
          <p:cNvSpPr txBox="1"/>
          <p:nvPr/>
        </p:nvSpPr>
        <p:spPr>
          <a:xfrm>
            <a:off x="0" y="730053"/>
            <a:ext cx="9144000" cy="369332"/>
          </a:xfrm>
          <a:prstGeom prst="rect">
            <a:avLst/>
          </a:prstGeom>
          <a:noFill/>
        </p:spPr>
        <p:txBody>
          <a:bodyPr wrap="square" rtlCol="0">
            <a:spAutoFit/>
          </a:bodyPr>
          <a:lstStyle/>
          <a:p>
            <a:pPr algn="ctr"/>
            <a:r>
              <a:rPr lang="en-US" i="1" dirty="0"/>
              <a:t>Good games implement mechanics that leverage individual player characteristics</a:t>
            </a:r>
          </a:p>
        </p:txBody>
      </p:sp>
      <p:pic>
        <p:nvPicPr>
          <p:cNvPr id="3" name="Picture 2"/>
          <p:cNvPicPr>
            <a:picLocks noChangeAspect="1"/>
          </p:cNvPicPr>
          <p:nvPr/>
        </p:nvPicPr>
        <p:blipFill>
          <a:blip r:embed="rId3"/>
          <a:stretch>
            <a:fillRect/>
          </a:stretch>
        </p:blipFill>
        <p:spPr>
          <a:xfrm>
            <a:off x="5364371" y="1953966"/>
            <a:ext cx="3615574" cy="2033760"/>
          </a:xfrm>
          <a:prstGeom prst="rect">
            <a:avLst/>
          </a:prstGeom>
        </p:spPr>
      </p:pic>
      <p:pic>
        <p:nvPicPr>
          <p:cNvPr id="7" name="Picture 6"/>
          <p:cNvPicPr>
            <a:picLocks noChangeAspect="1"/>
          </p:cNvPicPr>
          <p:nvPr/>
        </p:nvPicPr>
        <p:blipFill>
          <a:blip r:embed="rId4"/>
          <a:stretch>
            <a:fillRect/>
          </a:stretch>
        </p:blipFill>
        <p:spPr>
          <a:xfrm>
            <a:off x="5123668" y="3678818"/>
            <a:ext cx="3294529" cy="1853173"/>
          </a:xfrm>
          <a:prstGeom prst="rect">
            <a:avLst/>
          </a:prstGeom>
        </p:spPr>
      </p:pic>
      <p:sp>
        <p:nvSpPr>
          <p:cNvPr id="8" name="TextBox 7"/>
          <p:cNvSpPr txBox="1"/>
          <p:nvPr/>
        </p:nvSpPr>
        <p:spPr>
          <a:xfrm>
            <a:off x="5496151" y="5586639"/>
            <a:ext cx="2549562" cy="300082"/>
          </a:xfrm>
          <a:prstGeom prst="rect">
            <a:avLst/>
          </a:prstGeom>
          <a:noFill/>
        </p:spPr>
        <p:txBody>
          <a:bodyPr wrap="square" rtlCol="0">
            <a:spAutoFit/>
          </a:bodyPr>
          <a:lstStyle/>
          <a:p>
            <a:pPr algn="ctr"/>
            <a:r>
              <a:rPr lang="en-US" sz="1350" i="1" dirty="0"/>
              <a:t>Minecraft (Markus </a:t>
            </a:r>
            <a:r>
              <a:rPr lang="en-US" sz="1350" i="1" dirty="0" err="1"/>
              <a:t>Persson</a:t>
            </a:r>
            <a:r>
              <a:rPr lang="en-US" sz="1350" i="1" dirty="0"/>
              <a:t>, 2009)</a:t>
            </a:r>
          </a:p>
        </p:txBody>
      </p:sp>
      <p:sp>
        <p:nvSpPr>
          <p:cNvPr id="11" name="TextBox 10"/>
          <p:cNvSpPr txBox="1"/>
          <p:nvPr/>
        </p:nvSpPr>
        <p:spPr>
          <a:xfrm>
            <a:off x="1066940" y="5279190"/>
            <a:ext cx="2549562" cy="300082"/>
          </a:xfrm>
          <a:prstGeom prst="rect">
            <a:avLst/>
          </a:prstGeom>
          <a:noFill/>
        </p:spPr>
        <p:txBody>
          <a:bodyPr wrap="square" rtlCol="0">
            <a:spAutoFit/>
          </a:bodyPr>
          <a:lstStyle/>
          <a:p>
            <a:pPr algn="ctr"/>
            <a:r>
              <a:rPr lang="en-US" sz="1350" i="1" dirty="0"/>
              <a:t>(Dominguez et. al., 2012)</a:t>
            </a:r>
          </a:p>
        </p:txBody>
      </p:sp>
      <p:pic>
        <p:nvPicPr>
          <p:cNvPr id="2" name="Picture 1">
            <a:extLst>
              <a:ext uri="{FF2B5EF4-FFF2-40B4-BE49-F238E27FC236}">
                <a16:creationId xmlns="" xmlns:a16="http://schemas.microsoft.com/office/drawing/2014/main" id="{16729F0E-1659-44EE-8B96-65319DE399AB}"/>
              </a:ext>
            </a:extLst>
          </p:cNvPr>
          <p:cNvPicPr>
            <a:picLocks noChangeAspect="1"/>
          </p:cNvPicPr>
          <p:nvPr/>
        </p:nvPicPr>
        <p:blipFill>
          <a:blip r:embed="rId5"/>
          <a:stretch>
            <a:fillRect/>
          </a:stretch>
        </p:blipFill>
        <p:spPr>
          <a:xfrm>
            <a:off x="162877" y="2176000"/>
            <a:ext cx="4357688" cy="1092994"/>
          </a:xfrm>
          <a:prstGeom prst="rect">
            <a:avLst/>
          </a:prstGeom>
        </p:spPr>
      </p:pic>
      <p:pic>
        <p:nvPicPr>
          <p:cNvPr id="4" name="Picture 3">
            <a:extLst>
              <a:ext uri="{FF2B5EF4-FFF2-40B4-BE49-F238E27FC236}">
                <a16:creationId xmlns="" xmlns:a16="http://schemas.microsoft.com/office/drawing/2014/main" id="{57097656-E8E6-4DA5-B84A-3EF1FD06F6E8}"/>
              </a:ext>
            </a:extLst>
          </p:cNvPr>
          <p:cNvPicPr>
            <a:picLocks noChangeAspect="1"/>
          </p:cNvPicPr>
          <p:nvPr/>
        </p:nvPicPr>
        <p:blipFill>
          <a:blip r:embed="rId6"/>
          <a:stretch>
            <a:fillRect/>
          </a:stretch>
        </p:blipFill>
        <p:spPr>
          <a:xfrm>
            <a:off x="277404" y="3276213"/>
            <a:ext cx="4179094" cy="2007394"/>
          </a:xfrm>
          <a:prstGeom prst="rect">
            <a:avLst/>
          </a:prstGeom>
        </p:spPr>
      </p:pic>
    </p:spTree>
    <p:extLst>
      <p:ext uri="{BB962C8B-B14F-4D97-AF65-F5344CB8AC3E}">
        <p14:creationId xmlns:p14="http://schemas.microsoft.com/office/powerpoint/2010/main" val="18496867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628650" y="3810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a:solidFill>
                  <a:schemeClr val="accent1"/>
                </a:solidFill>
                <a:latin typeface="Arial" panose="020B0604020202020204" pitchFamily="34" charset="0"/>
                <a:cs typeface="Arial" panose="020B0604020202020204" pitchFamily="34" charset="0"/>
              </a:rPr>
              <a:t>Supporting Player Archetypes</a:t>
            </a:r>
            <a:endParaRPr lang="en-US" sz="2700" dirty="0">
              <a:latin typeface="Arial" panose="020B0604020202020204" pitchFamily="34" charset="0"/>
              <a:cs typeface="Arial" panose="020B0604020202020204" pitchFamily="34" charset="0"/>
            </a:endParaRPr>
          </a:p>
        </p:txBody>
      </p:sp>
      <p:sp>
        <p:nvSpPr>
          <p:cNvPr id="6" name="TextBox 5"/>
          <p:cNvSpPr txBox="1"/>
          <p:nvPr/>
        </p:nvSpPr>
        <p:spPr>
          <a:xfrm>
            <a:off x="0" y="730053"/>
            <a:ext cx="9144000" cy="369332"/>
          </a:xfrm>
          <a:prstGeom prst="rect">
            <a:avLst/>
          </a:prstGeom>
          <a:noFill/>
        </p:spPr>
        <p:txBody>
          <a:bodyPr wrap="square" rtlCol="0">
            <a:spAutoFit/>
          </a:bodyPr>
          <a:lstStyle/>
          <a:p>
            <a:pPr algn="ctr"/>
            <a:r>
              <a:rPr lang="en-US" i="1" dirty="0"/>
              <a:t>Good games implement mechanics that leverage individual player characteristics</a:t>
            </a:r>
          </a:p>
        </p:txBody>
      </p:sp>
      <p:sp>
        <p:nvSpPr>
          <p:cNvPr id="10" name="TextBox 9"/>
          <p:cNvSpPr txBox="1"/>
          <p:nvPr/>
        </p:nvSpPr>
        <p:spPr>
          <a:xfrm>
            <a:off x="628649" y="1848683"/>
            <a:ext cx="7883977" cy="3416320"/>
          </a:xfrm>
          <a:prstGeom prst="rect">
            <a:avLst/>
          </a:prstGeom>
          <a:noFill/>
        </p:spPr>
        <p:txBody>
          <a:bodyPr wrap="square" rtlCol="0">
            <a:spAutoFit/>
          </a:bodyPr>
          <a:lstStyle/>
          <a:p>
            <a:r>
              <a:rPr lang="en-US" dirty="0" smtClean="0"/>
              <a:t>Questions to consider:</a:t>
            </a:r>
          </a:p>
          <a:p>
            <a:endParaRPr lang="en-US" dirty="0"/>
          </a:p>
          <a:p>
            <a:pPr marL="285750" indent="-285750">
              <a:buFontTx/>
              <a:buChar char="-"/>
            </a:pPr>
            <a:r>
              <a:rPr lang="en-US" dirty="0" smtClean="0"/>
              <a:t>Can players use the app “their way”?</a:t>
            </a:r>
          </a:p>
          <a:p>
            <a:pPr marL="285750" indent="-285750">
              <a:buFontTx/>
              <a:buChar char="-"/>
            </a:pPr>
            <a:endParaRPr lang="en-US" dirty="0"/>
          </a:p>
          <a:p>
            <a:pPr marL="285750" indent="-285750">
              <a:buFontTx/>
              <a:buChar char="-"/>
            </a:pPr>
            <a:r>
              <a:rPr lang="en-US" dirty="0" smtClean="0"/>
              <a:t>Are their achievement based features (badges, achievements, etc.)</a:t>
            </a:r>
          </a:p>
          <a:p>
            <a:pPr marL="285750" indent="-285750">
              <a:buFontTx/>
              <a:buChar char="-"/>
            </a:pPr>
            <a:endParaRPr lang="en-US" dirty="0"/>
          </a:p>
          <a:p>
            <a:pPr marL="285750" indent="-285750">
              <a:buFontTx/>
              <a:buChar char="-"/>
            </a:pPr>
            <a:r>
              <a:rPr lang="en-US" dirty="0" smtClean="0"/>
              <a:t>Are their social features? </a:t>
            </a:r>
          </a:p>
          <a:p>
            <a:pPr marL="285750" indent="-285750">
              <a:buFontTx/>
              <a:buChar char="-"/>
            </a:pPr>
            <a:endParaRPr lang="en-US" dirty="0"/>
          </a:p>
          <a:p>
            <a:pPr marL="285750" indent="-285750">
              <a:buFontTx/>
              <a:buChar char="-"/>
            </a:pPr>
            <a:r>
              <a:rPr lang="en-US" dirty="0" smtClean="0"/>
              <a:t>Are their exploration based features?</a:t>
            </a:r>
          </a:p>
          <a:p>
            <a:pPr marL="285750" indent="-285750">
              <a:buFontTx/>
              <a:buChar char="-"/>
            </a:pPr>
            <a:endParaRPr lang="en-US" dirty="0"/>
          </a:p>
          <a:p>
            <a:pPr marL="285750" indent="-285750">
              <a:buFontTx/>
              <a:buChar char="-"/>
            </a:pPr>
            <a:r>
              <a:rPr lang="en-US" dirty="0" smtClean="0"/>
              <a:t>Are there a mix of these types of features?</a:t>
            </a:r>
          </a:p>
          <a:p>
            <a:pPr marL="285750" indent="-285750">
              <a:buFontTx/>
              <a:buChar char="-"/>
            </a:pPr>
            <a:endParaRPr lang="en-US" dirty="0"/>
          </a:p>
        </p:txBody>
      </p:sp>
    </p:spTree>
    <p:extLst>
      <p:ext uri="{BB962C8B-B14F-4D97-AF65-F5344CB8AC3E}">
        <p14:creationId xmlns:p14="http://schemas.microsoft.com/office/powerpoint/2010/main" val="5616730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a:solidFill>
                  <a:schemeClr val="accent1"/>
                </a:solidFill>
                <a:latin typeface="Arial" panose="020B0604020202020204" pitchFamily="34" charset="0"/>
                <a:cs typeface="Arial" panose="020B0604020202020204" pitchFamily="34" charset="0"/>
              </a:rPr>
              <a:t>Feedback</a:t>
            </a:r>
            <a:endParaRPr lang="en-US" sz="2700" dirty="0">
              <a:latin typeface="Arial" panose="020B0604020202020204" pitchFamily="34" charset="0"/>
              <a:cs typeface="Arial" panose="020B0604020202020204" pitchFamily="34" charset="0"/>
            </a:endParaRPr>
          </a:p>
        </p:txBody>
      </p:sp>
      <p:sp>
        <p:nvSpPr>
          <p:cNvPr id="6" name="TextBox 5"/>
          <p:cNvSpPr txBox="1"/>
          <p:nvPr/>
        </p:nvSpPr>
        <p:spPr>
          <a:xfrm>
            <a:off x="0" y="806253"/>
            <a:ext cx="9144000" cy="369332"/>
          </a:xfrm>
          <a:prstGeom prst="rect">
            <a:avLst/>
          </a:prstGeom>
          <a:noFill/>
        </p:spPr>
        <p:txBody>
          <a:bodyPr wrap="square" rtlCol="0">
            <a:spAutoFit/>
          </a:bodyPr>
          <a:lstStyle/>
          <a:p>
            <a:pPr algn="ctr"/>
            <a:r>
              <a:rPr lang="en-US" i="1" dirty="0"/>
              <a:t>Good games communicate precisely how player actions affect progress towards the goal</a:t>
            </a:r>
          </a:p>
        </p:txBody>
      </p:sp>
      <p:sp>
        <p:nvSpPr>
          <p:cNvPr id="7" name="TextBox 6"/>
          <p:cNvSpPr txBox="1"/>
          <p:nvPr/>
        </p:nvSpPr>
        <p:spPr>
          <a:xfrm>
            <a:off x="5701753" y="5532535"/>
            <a:ext cx="2181687" cy="300082"/>
          </a:xfrm>
          <a:prstGeom prst="rect">
            <a:avLst/>
          </a:prstGeom>
          <a:noFill/>
        </p:spPr>
        <p:txBody>
          <a:bodyPr wrap="none" rtlCol="0">
            <a:spAutoFit/>
          </a:bodyPr>
          <a:lstStyle/>
          <a:p>
            <a:r>
              <a:rPr lang="en-US" sz="1350" i="1" dirty="0"/>
              <a:t>Star Fox 64 </a:t>
            </a:r>
            <a:r>
              <a:rPr lang="en-US" sz="1350" i="1"/>
              <a:t>(Nintendo, 1997)</a:t>
            </a:r>
            <a:endParaRPr lang="en-US" sz="1350" i="1" dirty="0"/>
          </a:p>
        </p:txBody>
      </p:sp>
      <p:pic>
        <p:nvPicPr>
          <p:cNvPr id="2" name="Picture 1"/>
          <p:cNvPicPr>
            <a:picLocks noChangeAspect="1"/>
          </p:cNvPicPr>
          <p:nvPr/>
        </p:nvPicPr>
        <p:blipFill rotWithShape="1">
          <a:blip r:embed="rId3"/>
          <a:srcRect b="10375"/>
          <a:stretch/>
        </p:blipFill>
        <p:spPr>
          <a:xfrm>
            <a:off x="94595" y="2685805"/>
            <a:ext cx="4173155" cy="2349308"/>
          </a:xfrm>
          <a:prstGeom prst="rect">
            <a:avLst/>
          </a:prstGeom>
        </p:spPr>
      </p:pic>
      <p:sp>
        <p:nvSpPr>
          <p:cNvPr id="8" name="TextBox 7"/>
          <p:cNvSpPr txBox="1"/>
          <p:nvPr/>
        </p:nvSpPr>
        <p:spPr>
          <a:xfrm>
            <a:off x="875982" y="5085581"/>
            <a:ext cx="2658933" cy="300082"/>
          </a:xfrm>
          <a:prstGeom prst="rect">
            <a:avLst/>
          </a:prstGeom>
          <a:noFill/>
        </p:spPr>
        <p:txBody>
          <a:bodyPr wrap="none" rtlCol="0">
            <a:spAutoFit/>
          </a:bodyPr>
          <a:lstStyle/>
          <a:p>
            <a:r>
              <a:rPr lang="en-US" sz="1350" i="1" dirty="0"/>
              <a:t>Dimension M (Tabula Digital, 2007)</a:t>
            </a:r>
          </a:p>
        </p:txBody>
      </p:sp>
      <p:pic>
        <p:nvPicPr>
          <p:cNvPr id="4" name="Picture 3"/>
          <p:cNvPicPr>
            <a:picLocks noChangeAspect="1"/>
          </p:cNvPicPr>
          <p:nvPr/>
        </p:nvPicPr>
        <p:blipFill>
          <a:blip r:embed="rId4"/>
          <a:stretch>
            <a:fillRect/>
          </a:stretch>
        </p:blipFill>
        <p:spPr>
          <a:xfrm>
            <a:off x="4485659" y="2055490"/>
            <a:ext cx="4564934" cy="3404991"/>
          </a:xfrm>
          <a:prstGeom prst="rect">
            <a:avLst/>
          </a:prstGeom>
        </p:spPr>
      </p:pic>
    </p:spTree>
    <p:extLst>
      <p:ext uri="{BB962C8B-B14F-4D97-AF65-F5344CB8AC3E}">
        <p14:creationId xmlns:p14="http://schemas.microsoft.com/office/powerpoint/2010/main" val="30651131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a:solidFill>
                  <a:schemeClr val="accent1"/>
                </a:solidFill>
                <a:latin typeface="Arial" panose="020B0604020202020204" pitchFamily="34" charset="0"/>
                <a:cs typeface="Arial" panose="020B0604020202020204" pitchFamily="34" charset="0"/>
              </a:rPr>
              <a:t>Feedback</a:t>
            </a:r>
            <a:endParaRPr lang="en-US" sz="2700" dirty="0">
              <a:latin typeface="Arial" panose="020B0604020202020204" pitchFamily="34" charset="0"/>
              <a:cs typeface="Arial" panose="020B0604020202020204" pitchFamily="34" charset="0"/>
            </a:endParaRPr>
          </a:p>
        </p:txBody>
      </p:sp>
      <p:sp>
        <p:nvSpPr>
          <p:cNvPr id="6" name="TextBox 5"/>
          <p:cNvSpPr txBox="1"/>
          <p:nvPr/>
        </p:nvSpPr>
        <p:spPr>
          <a:xfrm>
            <a:off x="0" y="806253"/>
            <a:ext cx="9144000" cy="369332"/>
          </a:xfrm>
          <a:prstGeom prst="rect">
            <a:avLst/>
          </a:prstGeom>
          <a:noFill/>
        </p:spPr>
        <p:txBody>
          <a:bodyPr wrap="square" rtlCol="0">
            <a:spAutoFit/>
          </a:bodyPr>
          <a:lstStyle/>
          <a:p>
            <a:pPr algn="ctr"/>
            <a:r>
              <a:rPr lang="en-US" i="1" dirty="0"/>
              <a:t>Good games communicate precisely how player actions affect progress towards the goal</a:t>
            </a:r>
          </a:p>
        </p:txBody>
      </p:sp>
      <p:sp>
        <p:nvSpPr>
          <p:cNvPr id="9" name="TextBox 8"/>
          <p:cNvSpPr txBox="1"/>
          <p:nvPr/>
        </p:nvSpPr>
        <p:spPr>
          <a:xfrm>
            <a:off x="628649" y="1848683"/>
            <a:ext cx="7883977" cy="2862322"/>
          </a:xfrm>
          <a:prstGeom prst="rect">
            <a:avLst/>
          </a:prstGeom>
          <a:noFill/>
        </p:spPr>
        <p:txBody>
          <a:bodyPr wrap="square" rtlCol="0">
            <a:spAutoFit/>
          </a:bodyPr>
          <a:lstStyle/>
          <a:p>
            <a:r>
              <a:rPr lang="en-US" dirty="0" smtClean="0"/>
              <a:t>Questions to consider:</a:t>
            </a:r>
          </a:p>
          <a:p>
            <a:endParaRPr lang="en-US" dirty="0"/>
          </a:p>
          <a:p>
            <a:pPr marL="285750" indent="-285750">
              <a:buFontTx/>
              <a:buChar char="-"/>
            </a:pPr>
            <a:r>
              <a:rPr lang="en-US" dirty="0" smtClean="0"/>
              <a:t>Does the app make it very clear how your actions are affecting your path towards the goal.</a:t>
            </a:r>
          </a:p>
          <a:p>
            <a:pPr marL="285750" indent="-285750">
              <a:buFontTx/>
              <a:buChar char="-"/>
            </a:pPr>
            <a:endParaRPr lang="en-US" dirty="0"/>
          </a:p>
          <a:p>
            <a:pPr marL="285750" indent="-285750">
              <a:buFontTx/>
              <a:buChar char="-"/>
            </a:pPr>
            <a:r>
              <a:rPr lang="en-US" dirty="0" smtClean="0"/>
              <a:t>When you do things, is it obvious how much that helped? Do you know why? </a:t>
            </a:r>
          </a:p>
          <a:p>
            <a:pPr marL="285750" indent="-285750">
              <a:buFontTx/>
              <a:buChar char="-"/>
            </a:pPr>
            <a:endParaRPr lang="en-US" dirty="0"/>
          </a:p>
          <a:p>
            <a:pPr marL="285750" indent="-285750">
              <a:buFontTx/>
              <a:buChar char="-"/>
            </a:pPr>
            <a:r>
              <a:rPr lang="en-US" dirty="0" smtClean="0"/>
              <a:t>Are you given enough feedback that you can plan your path to your goal somewhat effectively?</a:t>
            </a:r>
          </a:p>
          <a:p>
            <a:pPr marL="285750" indent="-285750">
              <a:buFontTx/>
              <a:buChar char="-"/>
            </a:pPr>
            <a:endParaRPr lang="en-US" dirty="0"/>
          </a:p>
        </p:txBody>
      </p:sp>
    </p:spTree>
    <p:extLst>
      <p:ext uri="{BB962C8B-B14F-4D97-AF65-F5344CB8AC3E}">
        <p14:creationId xmlns:p14="http://schemas.microsoft.com/office/powerpoint/2010/main" val="1941979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a:solidFill>
                  <a:schemeClr val="accent1"/>
                </a:solidFill>
                <a:latin typeface="Arial" panose="020B0604020202020204" pitchFamily="34" charset="0"/>
                <a:cs typeface="Arial" panose="020B0604020202020204" pitchFamily="34" charset="0"/>
              </a:rPr>
              <a:t>Visibility of Progress</a:t>
            </a:r>
            <a:endParaRPr lang="en-US" sz="2700" dirty="0">
              <a:latin typeface="Arial" panose="020B0604020202020204" pitchFamily="34" charset="0"/>
              <a:cs typeface="Arial" panose="020B0604020202020204" pitchFamily="34" charset="0"/>
            </a:endParaRPr>
          </a:p>
        </p:txBody>
      </p:sp>
      <p:sp>
        <p:nvSpPr>
          <p:cNvPr id="6" name="TextBox 5"/>
          <p:cNvSpPr txBox="1"/>
          <p:nvPr/>
        </p:nvSpPr>
        <p:spPr>
          <a:xfrm>
            <a:off x="0" y="806253"/>
            <a:ext cx="9144000" cy="369332"/>
          </a:xfrm>
          <a:prstGeom prst="rect">
            <a:avLst/>
          </a:prstGeom>
          <a:noFill/>
        </p:spPr>
        <p:txBody>
          <a:bodyPr wrap="square" rtlCol="0">
            <a:spAutoFit/>
          </a:bodyPr>
          <a:lstStyle/>
          <a:p>
            <a:pPr algn="ctr"/>
            <a:r>
              <a:rPr lang="en-US" i="1" dirty="0"/>
              <a:t>Good games remind players how much progress has been made and how much more is needed</a:t>
            </a:r>
          </a:p>
        </p:txBody>
      </p:sp>
      <p:pic>
        <p:nvPicPr>
          <p:cNvPr id="3" name="Picture 2"/>
          <p:cNvPicPr>
            <a:picLocks noChangeAspect="1"/>
          </p:cNvPicPr>
          <p:nvPr/>
        </p:nvPicPr>
        <p:blipFill>
          <a:blip r:embed="rId3"/>
          <a:stretch>
            <a:fillRect/>
          </a:stretch>
        </p:blipFill>
        <p:spPr>
          <a:xfrm>
            <a:off x="4855779" y="2400139"/>
            <a:ext cx="4094584" cy="2303203"/>
          </a:xfrm>
          <a:prstGeom prst="rect">
            <a:avLst/>
          </a:prstGeom>
        </p:spPr>
      </p:pic>
      <p:sp>
        <p:nvSpPr>
          <p:cNvPr id="8" name="TextBox 7"/>
          <p:cNvSpPr txBox="1"/>
          <p:nvPr/>
        </p:nvSpPr>
        <p:spPr>
          <a:xfrm>
            <a:off x="5646981" y="4703341"/>
            <a:ext cx="2562368" cy="300082"/>
          </a:xfrm>
          <a:prstGeom prst="rect">
            <a:avLst/>
          </a:prstGeom>
          <a:noFill/>
        </p:spPr>
        <p:txBody>
          <a:bodyPr wrap="none" rtlCol="0">
            <a:spAutoFit/>
          </a:bodyPr>
          <a:lstStyle/>
          <a:p>
            <a:r>
              <a:rPr lang="en-US" sz="1350" i="1" dirty="0"/>
              <a:t>Final Fantasy X (Square Co., 2001)</a:t>
            </a:r>
          </a:p>
        </p:txBody>
      </p:sp>
      <p:sp>
        <p:nvSpPr>
          <p:cNvPr id="7" name="TextBox 6"/>
          <p:cNvSpPr txBox="1"/>
          <p:nvPr/>
        </p:nvSpPr>
        <p:spPr>
          <a:xfrm>
            <a:off x="1158670" y="5182438"/>
            <a:ext cx="2581412" cy="300082"/>
          </a:xfrm>
          <a:prstGeom prst="rect">
            <a:avLst/>
          </a:prstGeom>
          <a:noFill/>
        </p:spPr>
        <p:txBody>
          <a:bodyPr wrap="none" rtlCol="0">
            <a:spAutoFit/>
          </a:bodyPr>
          <a:lstStyle/>
          <a:p>
            <a:r>
              <a:rPr lang="en-US" sz="1350" i="1" dirty="0"/>
              <a:t>Quiz Master (Cheong et. al., 2013)</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11015" y="1855301"/>
            <a:ext cx="4428983" cy="3327138"/>
          </a:xfrm>
          <a:prstGeom prst="rect">
            <a:avLst/>
          </a:prstGeom>
        </p:spPr>
      </p:pic>
    </p:spTree>
    <p:extLst>
      <p:ext uri="{BB962C8B-B14F-4D97-AF65-F5344CB8AC3E}">
        <p14:creationId xmlns:p14="http://schemas.microsoft.com/office/powerpoint/2010/main" val="202315389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a:solidFill>
                  <a:schemeClr val="accent1"/>
                </a:solidFill>
                <a:latin typeface="Arial" panose="020B0604020202020204" pitchFamily="34" charset="0"/>
                <a:cs typeface="Arial" panose="020B0604020202020204" pitchFamily="34" charset="0"/>
              </a:rPr>
              <a:t>Visibility of Progress</a:t>
            </a:r>
            <a:endParaRPr lang="en-US" sz="2700" dirty="0">
              <a:latin typeface="Arial" panose="020B0604020202020204" pitchFamily="34" charset="0"/>
              <a:cs typeface="Arial" panose="020B0604020202020204" pitchFamily="34" charset="0"/>
            </a:endParaRPr>
          </a:p>
        </p:txBody>
      </p:sp>
      <p:sp>
        <p:nvSpPr>
          <p:cNvPr id="6" name="TextBox 5"/>
          <p:cNvSpPr txBox="1"/>
          <p:nvPr/>
        </p:nvSpPr>
        <p:spPr>
          <a:xfrm>
            <a:off x="0" y="806253"/>
            <a:ext cx="9144000" cy="369332"/>
          </a:xfrm>
          <a:prstGeom prst="rect">
            <a:avLst/>
          </a:prstGeom>
          <a:noFill/>
        </p:spPr>
        <p:txBody>
          <a:bodyPr wrap="square" rtlCol="0">
            <a:spAutoFit/>
          </a:bodyPr>
          <a:lstStyle/>
          <a:p>
            <a:pPr algn="ctr"/>
            <a:r>
              <a:rPr lang="en-US" i="1" dirty="0"/>
              <a:t>Good games remind players how much progress has been made and how much more is needed</a:t>
            </a:r>
          </a:p>
        </p:txBody>
      </p:sp>
      <p:sp>
        <p:nvSpPr>
          <p:cNvPr id="9" name="TextBox 8"/>
          <p:cNvSpPr txBox="1"/>
          <p:nvPr/>
        </p:nvSpPr>
        <p:spPr>
          <a:xfrm>
            <a:off x="628649" y="1848683"/>
            <a:ext cx="7883977" cy="2862322"/>
          </a:xfrm>
          <a:prstGeom prst="rect">
            <a:avLst/>
          </a:prstGeom>
          <a:noFill/>
        </p:spPr>
        <p:txBody>
          <a:bodyPr wrap="square" rtlCol="0">
            <a:spAutoFit/>
          </a:bodyPr>
          <a:lstStyle/>
          <a:p>
            <a:r>
              <a:rPr lang="en-US" dirty="0" smtClean="0"/>
              <a:t>Questions to consider:</a:t>
            </a:r>
          </a:p>
          <a:p>
            <a:endParaRPr lang="en-US" dirty="0"/>
          </a:p>
          <a:p>
            <a:pPr marL="285750" indent="-285750">
              <a:buFontTx/>
              <a:buChar char="-"/>
            </a:pPr>
            <a:r>
              <a:rPr lang="en-US" dirty="0" smtClean="0"/>
              <a:t>Does the app clearly provide access to a history of the user’s progress?</a:t>
            </a:r>
          </a:p>
          <a:p>
            <a:pPr marL="285750" indent="-285750">
              <a:buFontTx/>
              <a:buChar char="-"/>
            </a:pPr>
            <a:endParaRPr lang="en-US" dirty="0"/>
          </a:p>
          <a:p>
            <a:pPr marL="285750" indent="-285750">
              <a:buFontTx/>
              <a:buChar char="-"/>
            </a:pPr>
            <a:r>
              <a:rPr lang="en-US" dirty="0" smtClean="0"/>
              <a:t>Is this progress clear and understandable?</a:t>
            </a:r>
          </a:p>
          <a:p>
            <a:pPr marL="285750" indent="-285750">
              <a:buFontTx/>
              <a:buChar char="-"/>
            </a:pPr>
            <a:endParaRPr lang="en-US" dirty="0"/>
          </a:p>
          <a:p>
            <a:pPr marL="285750" indent="-285750">
              <a:buFontTx/>
              <a:buChar char="-"/>
            </a:pPr>
            <a:r>
              <a:rPr lang="en-US" dirty="0" smtClean="0"/>
              <a:t>Is this progress motivating?</a:t>
            </a:r>
          </a:p>
          <a:p>
            <a:pPr marL="285750" indent="-285750">
              <a:buFontTx/>
              <a:buChar char="-"/>
            </a:pPr>
            <a:endParaRPr lang="en-US" dirty="0"/>
          </a:p>
          <a:p>
            <a:pPr marL="285750" indent="-285750">
              <a:buFontTx/>
              <a:buChar char="-"/>
            </a:pPr>
            <a:endParaRPr lang="en-US" dirty="0" smtClean="0"/>
          </a:p>
          <a:p>
            <a:pPr marL="285750" indent="-285750">
              <a:buFontTx/>
              <a:buChar char="-"/>
            </a:pPr>
            <a:endParaRPr lang="en-US" dirty="0"/>
          </a:p>
        </p:txBody>
      </p:sp>
    </p:spTree>
    <p:extLst>
      <p:ext uri="{BB962C8B-B14F-4D97-AF65-F5344CB8AC3E}">
        <p14:creationId xmlns:p14="http://schemas.microsoft.com/office/powerpoint/2010/main" val="150476611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1: Define a Model</a:t>
            </a:r>
            <a:endParaRPr lang="en-US" sz="2700" dirty="0">
              <a:latin typeface="Arial" panose="020B0604020202020204" pitchFamily="34" charset="0"/>
              <a:cs typeface="Arial" panose="020B0604020202020204" pitchFamily="34" charset="0"/>
            </a:endParaRPr>
          </a:p>
        </p:txBody>
      </p:sp>
      <p:sp>
        <p:nvSpPr>
          <p:cNvPr id="6" name="Rounded Rectangle 5"/>
          <p:cNvSpPr/>
          <p:nvPr/>
        </p:nvSpPr>
        <p:spPr>
          <a:xfrm>
            <a:off x="1668237" y="182880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Supporting Player Archetypes</a:t>
            </a:r>
          </a:p>
        </p:txBody>
      </p:sp>
      <p:sp>
        <p:nvSpPr>
          <p:cNvPr id="7" name="Rounded Rectangle 6"/>
          <p:cNvSpPr/>
          <p:nvPr/>
        </p:nvSpPr>
        <p:spPr>
          <a:xfrm>
            <a:off x="1668237" y="311277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Meaningful Purpose</a:t>
            </a:r>
          </a:p>
        </p:txBody>
      </p:sp>
      <p:sp>
        <p:nvSpPr>
          <p:cNvPr id="8" name="Rounded Rectangle 7"/>
          <p:cNvSpPr/>
          <p:nvPr/>
        </p:nvSpPr>
        <p:spPr>
          <a:xfrm>
            <a:off x="4650923" y="182880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Meaningful Choice</a:t>
            </a:r>
          </a:p>
        </p:txBody>
      </p:sp>
      <p:sp>
        <p:nvSpPr>
          <p:cNvPr id="9" name="Rounded Rectangle 8"/>
          <p:cNvSpPr/>
          <p:nvPr/>
        </p:nvSpPr>
        <p:spPr>
          <a:xfrm>
            <a:off x="4650923" y="311277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Feedback</a:t>
            </a:r>
          </a:p>
        </p:txBody>
      </p:sp>
      <p:sp>
        <p:nvSpPr>
          <p:cNvPr id="10" name="Rounded Rectangle 9"/>
          <p:cNvSpPr/>
          <p:nvPr/>
        </p:nvSpPr>
        <p:spPr>
          <a:xfrm>
            <a:off x="3021140" y="4396740"/>
            <a:ext cx="2705805" cy="109728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Visibility of Progress</a:t>
            </a: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81000" y="6031468"/>
            <a:ext cx="8458200" cy="369332"/>
          </a:xfrm>
          <a:prstGeom prst="rect">
            <a:avLst/>
          </a:prstGeom>
          <a:noFill/>
        </p:spPr>
        <p:txBody>
          <a:bodyPr wrap="square" rtlCol="0">
            <a:spAutoFit/>
          </a:bodyPr>
          <a:lstStyle/>
          <a:p>
            <a:pPr algn="ctr"/>
            <a:r>
              <a:rPr lang="en-US" dirty="0" smtClean="0"/>
              <a:t>*NOTE: We are not claiming these are exhaustive or complete. They are heuristics.</a:t>
            </a:r>
            <a:endParaRPr lang="en-US" dirty="0"/>
          </a:p>
        </p:txBody>
      </p:sp>
    </p:spTree>
    <p:extLst>
      <p:ext uri="{BB962C8B-B14F-4D97-AF65-F5344CB8AC3E}">
        <p14:creationId xmlns:p14="http://schemas.microsoft.com/office/powerpoint/2010/main" val="7166849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Homework: Perform the Evaluation</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extBox 1"/>
          <p:cNvSpPr txBox="1"/>
          <p:nvPr/>
        </p:nvSpPr>
        <p:spPr>
          <a:xfrm>
            <a:off x="555170" y="2057400"/>
            <a:ext cx="7957457" cy="3970318"/>
          </a:xfrm>
          <a:prstGeom prst="rect">
            <a:avLst/>
          </a:prstGeom>
          <a:noFill/>
        </p:spPr>
        <p:txBody>
          <a:bodyPr wrap="square" rtlCol="0">
            <a:spAutoFit/>
          </a:bodyPr>
          <a:lstStyle/>
          <a:p>
            <a:pPr marL="342900" indent="-342900">
              <a:buAutoNum type="arabicPeriod"/>
            </a:pPr>
            <a:r>
              <a:rPr lang="en-US" i="1" u="sng" dirty="0" smtClean="0">
                <a:solidFill>
                  <a:schemeClr val="accent1"/>
                </a:solidFill>
              </a:rPr>
              <a:t>You will be given an assignment of mental health applications to study</a:t>
            </a:r>
          </a:p>
          <a:p>
            <a:pPr marL="800100" lvl="1" indent="-342900">
              <a:buAutoNum type="arabicPeriod"/>
            </a:pPr>
            <a:r>
              <a:rPr lang="en-US" dirty="0" smtClean="0"/>
              <a:t>Download the apps and use them every day for at least 10 minutes</a:t>
            </a:r>
          </a:p>
          <a:p>
            <a:pPr marL="800100" lvl="1" indent="-342900">
              <a:buAutoNum type="arabicPeriod"/>
            </a:pPr>
            <a:r>
              <a:rPr lang="en-US" dirty="0" smtClean="0"/>
              <a:t>Everybody will be doing more than one of these</a:t>
            </a:r>
          </a:p>
          <a:p>
            <a:pPr marL="342900" indent="-342900">
              <a:buAutoNum type="arabicPeriod"/>
            </a:pPr>
            <a:endParaRPr lang="en-US" dirty="0"/>
          </a:p>
          <a:p>
            <a:pPr marL="342900" indent="-342900">
              <a:buAutoNum type="arabicPeriod"/>
            </a:pPr>
            <a:r>
              <a:rPr lang="en-US" i="1" u="sng" dirty="0" smtClean="0">
                <a:solidFill>
                  <a:schemeClr val="accent1"/>
                </a:solidFill>
              </a:rPr>
              <a:t>I will provide an evaluation form</a:t>
            </a:r>
          </a:p>
          <a:p>
            <a:pPr marL="800100" lvl="1" indent="-342900">
              <a:buAutoNum type="arabicPeriod"/>
            </a:pPr>
            <a:r>
              <a:rPr lang="en-US" dirty="0" smtClean="0"/>
              <a:t>Describe whether or not the apps adhere to our heuristics</a:t>
            </a:r>
          </a:p>
          <a:p>
            <a:pPr marL="800100" lvl="1" indent="-342900">
              <a:buAutoNum type="arabicPeriod"/>
            </a:pPr>
            <a:r>
              <a:rPr lang="en-US" dirty="0" smtClean="0"/>
              <a:t>You MUST justify your answers. If you don’t we will throw it out and you will lose points</a:t>
            </a:r>
          </a:p>
          <a:p>
            <a:pPr marL="800100" lvl="1" indent="-342900">
              <a:buAutoNum type="arabicPeriod"/>
            </a:pPr>
            <a:r>
              <a:rPr lang="en-US" dirty="0" smtClean="0"/>
              <a:t>You MUST convince us that you actually used the app, otherwise we will throw the data out and you will lose points</a:t>
            </a:r>
          </a:p>
          <a:p>
            <a:pPr marL="800100" lvl="1" indent="-342900">
              <a:buAutoNum type="arabicPeriod"/>
            </a:pPr>
            <a:endParaRPr lang="en-US" dirty="0"/>
          </a:p>
          <a:p>
            <a:pPr marL="342900" indent="-342900">
              <a:buAutoNum type="arabicPeriod"/>
            </a:pPr>
            <a:r>
              <a:rPr lang="en-US" i="1" u="sng" dirty="0" smtClean="0">
                <a:solidFill>
                  <a:schemeClr val="accent1"/>
                </a:solidFill>
              </a:rPr>
              <a:t>Write a short (0.5 page) summary of the app and its primary usability problems.</a:t>
            </a:r>
          </a:p>
          <a:p>
            <a:endParaRPr lang="en-US" dirty="0"/>
          </a:p>
          <a:p>
            <a:endParaRPr lang="en-US" dirty="0" smtClean="0"/>
          </a:p>
        </p:txBody>
      </p:sp>
    </p:spTree>
    <p:extLst>
      <p:ext uri="{BB962C8B-B14F-4D97-AF65-F5344CB8AC3E}">
        <p14:creationId xmlns:p14="http://schemas.microsoft.com/office/powerpoint/2010/main" val="213794200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Questions?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25425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37871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914400" y="1903274"/>
            <a:ext cx="7086600" cy="1754326"/>
          </a:xfrm>
          <a:prstGeom prst="rect">
            <a:avLst/>
          </a:prstGeom>
          <a:noFill/>
        </p:spPr>
        <p:txBody>
          <a:bodyPr wrap="square" rtlCol="0">
            <a:spAutoFit/>
          </a:bodyPr>
          <a:lstStyle/>
          <a:p>
            <a:r>
              <a:rPr lang="en-US" dirty="0" smtClean="0"/>
              <a:t>A </a:t>
            </a:r>
            <a:r>
              <a:rPr lang="en-US" b="1" i="1" u="sng" dirty="0" smtClean="0"/>
              <a:t>Heuristic Evaluation</a:t>
            </a:r>
            <a:r>
              <a:rPr lang="en-US" dirty="0" smtClean="0"/>
              <a:t> involves having a small set of evaluators examine the interface and judge its compliance with recognized usability principles (the “heuristics”).</a:t>
            </a:r>
          </a:p>
          <a:p>
            <a:endParaRPr lang="en-US" dirty="0"/>
          </a:p>
          <a:p>
            <a:r>
              <a:rPr lang="en-US" dirty="0" smtClean="0"/>
              <a:t>*(Nielsen, 1994)</a:t>
            </a:r>
          </a:p>
          <a:p>
            <a:endParaRPr lang="en-US" dirty="0"/>
          </a:p>
        </p:txBody>
      </p:sp>
    </p:spTree>
    <p:extLst>
      <p:ext uri="{BB962C8B-B14F-4D97-AF65-F5344CB8AC3E}">
        <p14:creationId xmlns:p14="http://schemas.microsoft.com/office/powerpoint/2010/main" val="18633613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2133600" y="1903274"/>
            <a:ext cx="4648200" cy="1754326"/>
          </a:xfrm>
          <a:prstGeom prst="rect">
            <a:avLst/>
          </a:prstGeom>
          <a:noFill/>
        </p:spPr>
        <p:txBody>
          <a:bodyPr wrap="square" rtlCol="0">
            <a:spAutoFit/>
          </a:bodyPr>
          <a:lstStyle/>
          <a:p>
            <a:r>
              <a:rPr lang="en-US" dirty="0" smtClean="0"/>
              <a:t>Some questions about </a:t>
            </a:r>
            <a:r>
              <a:rPr lang="en-US" b="1" i="1" dirty="0" smtClean="0"/>
              <a:t>Heuristic Evaluations</a:t>
            </a:r>
            <a:r>
              <a:rPr lang="en-US" dirty="0" smtClean="0"/>
              <a:t>:</a:t>
            </a:r>
          </a:p>
          <a:p>
            <a:endParaRPr lang="en-US" dirty="0"/>
          </a:p>
          <a:p>
            <a:pPr marL="285750" indent="-285750">
              <a:buFontTx/>
              <a:buChar char="-"/>
            </a:pPr>
            <a:r>
              <a:rPr lang="en-US" dirty="0" smtClean="0"/>
              <a:t>How “expert” do the evaluators need to be?</a:t>
            </a:r>
          </a:p>
          <a:p>
            <a:pPr marL="285750" indent="-285750">
              <a:buFontTx/>
              <a:buChar char="-"/>
            </a:pPr>
            <a:r>
              <a:rPr lang="en-US" dirty="0" smtClean="0"/>
              <a:t>How many evaluators are required</a:t>
            </a:r>
            <a:r>
              <a:rPr lang="en-US" dirty="0" smtClean="0"/>
              <a:t>?</a:t>
            </a:r>
          </a:p>
          <a:p>
            <a:pPr marL="285750" indent="-285750">
              <a:buFontTx/>
              <a:buChar char="-"/>
            </a:pPr>
            <a:r>
              <a:rPr lang="en-US" dirty="0" smtClean="0"/>
              <a:t>What are the heuristics?</a:t>
            </a:r>
            <a:endParaRPr lang="en-US" dirty="0" smtClean="0"/>
          </a:p>
          <a:p>
            <a:endParaRPr lang="en-US" dirty="0"/>
          </a:p>
        </p:txBody>
      </p:sp>
    </p:spTree>
    <p:extLst>
      <p:ext uri="{BB962C8B-B14F-4D97-AF65-F5344CB8AC3E}">
        <p14:creationId xmlns:p14="http://schemas.microsoft.com/office/powerpoint/2010/main" val="77571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914400" y="1524000"/>
            <a:ext cx="7086600" cy="646331"/>
          </a:xfrm>
          <a:prstGeom prst="rect">
            <a:avLst/>
          </a:prstGeom>
          <a:noFill/>
        </p:spPr>
        <p:txBody>
          <a:bodyPr wrap="square" rtlCol="0">
            <a:spAutoFit/>
          </a:bodyPr>
          <a:lstStyle/>
          <a:p>
            <a:pPr algn="ctr"/>
            <a:r>
              <a:rPr lang="en-US" dirty="0" smtClean="0"/>
              <a:t>How many evaluators are required? (Nielsen, 1992)</a:t>
            </a:r>
          </a:p>
          <a:p>
            <a:pPr algn="ctr"/>
            <a:endParaRPr lang="en-US" dirty="0"/>
          </a:p>
        </p:txBody>
      </p:sp>
      <p:pic>
        <p:nvPicPr>
          <p:cNvPr id="2" name="Picture 1"/>
          <p:cNvPicPr>
            <a:picLocks noChangeAspect="1"/>
          </p:cNvPicPr>
          <p:nvPr/>
        </p:nvPicPr>
        <p:blipFill>
          <a:blip r:embed="rId3"/>
          <a:stretch>
            <a:fillRect/>
          </a:stretch>
        </p:blipFill>
        <p:spPr>
          <a:xfrm>
            <a:off x="1943100" y="2057400"/>
            <a:ext cx="5029200" cy="3687002"/>
          </a:xfrm>
          <a:prstGeom prst="rect">
            <a:avLst/>
          </a:prstGeom>
        </p:spPr>
      </p:pic>
      <p:sp>
        <p:nvSpPr>
          <p:cNvPr id="6" name="TextBox 5"/>
          <p:cNvSpPr txBox="1"/>
          <p:nvPr/>
        </p:nvSpPr>
        <p:spPr>
          <a:xfrm>
            <a:off x="914400" y="5983069"/>
            <a:ext cx="7086600" cy="646331"/>
          </a:xfrm>
          <a:prstGeom prst="rect">
            <a:avLst/>
          </a:prstGeom>
          <a:noFill/>
        </p:spPr>
        <p:txBody>
          <a:bodyPr wrap="square" rtlCol="0">
            <a:spAutoFit/>
          </a:bodyPr>
          <a:lstStyle/>
          <a:p>
            <a:pPr algn="ctr"/>
            <a:r>
              <a:rPr lang="en-US" b="1" i="1" u="sng" dirty="0" smtClean="0"/>
              <a:t>Result</a:t>
            </a:r>
            <a:r>
              <a:rPr lang="en-US" dirty="0" smtClean="0"/>
              <a:t>: Use at least 3 to 5 investigators. Diminishing returns after this.</a:t>
            </a:r>
          </a:p>
          <a:p>
            <a:pPr algn="ctr"/>
            <a:endParaRPr lang="en-US" dirty="0"/>
          </a:p>
        </p:txBody>
      </p:sp>
    </p:spTree>
    <p:extLst>
      <p:ext uri="{BB962C8B-B14F-4D97-AF65-F5344CB8AC3E}">
        <p14:creationId xmlns:p14="http://schemas.microsoft.com/office/powerpoint/2010/main" val="7757893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914400" y="1524000"/>
            <a:ext cx="7086600" cy="646331"/>
          </a:xfrm>
          <a:prstGeom prst="rect">
            <a:avLst/>
          </a:prstGeom>
          <a:noFill/>
        </p:spPr>
        <p:txBody>
          <a:bodyPr wrap="square" rtlCol="0">
            <a:spAutoFit/>
          </a:bodyPr>
          <a:lstStyle/>
          <a:p>
            <a:pPr algn="ctr"/>
            <a:r>
              <a:rPr lang="en-US" dirty="0" smtClean="0"/>
              <a:t>How many evaluators are required? (Nielsen, 1993)</a:t>
            </a:r>
          </a:p>
          <a:p>
            <a:pPr algn="ctr"/>
            <a:endParaRPr lang="en-US" dirty="0"/>
          </a:p>
        </p:txBody>
      </p:sp>
      <p:sp>
        <p:nvSpPr>
          <p:cNvPr id="6" name="TextBox 5"/>
          <p:cNvSpPr txBox="1"/>
          <p:nvPr/>
        </p:nvSpPr>
        <p:spPr>
          <a:xfrm>
            <a:off x="914400" y="5791200"/>
            <a:ext cx="3200400" cy="923330"/>
          </a:xfrm>
          <a:prstGeom prst="rect">
            <a:avLst/>
          </a:prstGeom>
          <a:noFill/>
        </p:spPr>
        <p:txBody>
          <a:bodyPr wrap="square" rtlCol="0">
            <a:spAutoFit/>
          </a:bodyPr>
          <a:lstStyle/>
          <a:p>
            <a:r>
              <a:rPr lang="en-US" b="1" i="1" u="sng" dirty="0" smtClean="0"/>
              <a:t>Result</a:t>
            </a:r>
            <a:r>
              <a:rPr lang="en-US" dirty="0" smtClean="0"/>
              <a:t>:</a:t>
            </a:r>
          </a:p>
          <a:p>
            <a:r>
              <a:rPr lang="en-US" dirty="0" err="1" smtClean="0"/>
              <a:t>ProblemsFound</a:t>
            </a:r>
            <a:r>
              <a:rPr lang="en-US" dirty="0" smtClean="0"/>
              <a:t>(</a:t>
            </a:r>
            <a:r>
              <a:rPr lang="en-US" dirty="0" err="1" smtClean="0"/>
              <a:t>i</a:t>
            </a:r>
            <a:r>
              <a:rPr lang="en-US" dirty="0" smtClean="0"/>
              <a:t>) = N(1 </a:t>
            </a:r>
            <a:r>
              <a:rPr lang="mr-IN" dirty="0" smtClean="0"/>
              <a:t>–</a:t>
            </a:r>
            <a:r>
              <a:rPr lang="en-US" dirty="0" smtClean="0"/>
              <a:t> (1-L)</a:t>
            </a:r>
            <a:r>
              <a:rPr lang="en-US" baseline="30000" dirty="0" err="1" smtClean="0"/>
              <a:t>i</a:t>
            </a:r>
            <a:r>
              <a:rPr lang="en-US" dirty="0" smtClean="0"/>
              <a:t>)</a:t>
            </a:r>
          </a:p>
          <a:p>
            <a:pPr algn="ctr"/>
            <a:endParaRPr lang="en-US" dirty="0"/>
          </a:p>
        </p:txBody>
      </p:sp>
      <p:pic>
        <p:nvPicPr>
          <p:cNvPr id="3" name="Picture 2"/>
          <p:cNvPicPr>
            <a:picLocks noChangeAspect="1"/>
          </p:cNvPicPr>
          <p:nvPr/>
        </p:nvPicPr>
        <p:blipFill>
          <a:blip r:embed="rId3"/>
          <a:stretch>
            <a:fillRect/>
          </a:stretch>
        </p:blipFill>
        <p:spPr>
          <a:xfrm>
            <a:off x="1778000" y="2166163"/>
            <a:ext cx="5003800" cy="3472637"/>
          </a:xfrm>
          <a:prstGeom prst="rect">
            <a:avLst/>
          </a:prstGeom>
        </p:spPr>
      </p:pic>
      <p:sp>
        <p:nvSpPr>
          <p:cNvPr id="8" name="TextBox 7"/>
          <p:cNvSpPr txBox="1"/>
          <p:nvPr/>
        </p:nvSpPr>
        <p:spPr>
          <a:xfrm>
            <a:off x="4191000" y="5791200"/>
            <a:ext cx="4724400" cy="646331"/>
          </a:xfrm>
          <a:prstGeom prst="rect">
            <a:avLst/>
          </a:prstGeom>
          <a:noFill/>
        </p:spPr>
        <p:txBody>
          <a:bodyPr wrap="square" rtlCol="0">
            <a:spAutoFit/>
          </a:bodyPr>
          <a:lstStyle/>
          <a:p>
            <a:pPr algn="ctr"/>
            <a:r>
              <a:rPr lang="en-US" b="1" i="1" dirty="0" smtClean="0"/>
              <a:t>**L</a:t>
            </a:r>
            <a:r>
              <a:rPr lang="en-US" dirty="0" smtClean="0"/>
              <a:t> ranges from 19% - 51%. Mean = 34%</a:t>
            </a:r>
          </a:p>
          <a:p>
            <a:pPr algn="ctr"/>
            <a:r>
              <a:rPr lang="en-US" b="1" i="1" dirty="0" smtClean="0"/>
              <a:t>**N</a:t>
            </a:r>
            <a:r>
              <a:rPr lang="en-US" dirty="0" smtClean="0"/>
              <a:t> ranges from 16 - 50. Mean = 33</a:t>
            </a:r>
            <a:endParaRPr lang="en-US" dirty="0"/>
          </a:p>
        </p:txBody>
      </p:sp>
    </p:spTree>
    <p:extLst>
      <p:ext uri="{BB962C8B-B14F-4D97-AF65-F5344CB8AC3E}">
        <p14:creationId xmlns:p14="http://schemas.microsoft.com/office/powerpoint/2010/main" val="2593375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914400" y="1524000"/>
            <a:ext cx="7086600" cy="369332"/>
          </a:xfrm>
          <a:prstGeom prst="rect">
            <a:avLst/>
          </a:prstGeom>
          <a:noFill/>
        </p:spPr>
        <p:txBody>
          <a:bodyPr wrap="square" rtlCol="0">
            <a:spAutoFit/>
          </a:bodyPr>
          <a:lstStyle/>
          <a:p>
            <a:pPr algn="ctr"/>
            <a:r>
              <a:rPr lang="en-US" dirty="0" smtClean="0"/>
              <a:t>Do a </a:t>
            </a:r>
            <a:r>
              <a:rPr lang="en-US" b="1" i="1" u="sng" dirty="0" smtClean="0"/>
              <a:t>Cost-Benefit Analysis</a:t>
            </a:r>
            <a:r>
              <a:rPr lang="en-US" dirty="0" smtClean="0"/>
              <a:t>!</a:t>
            </a:r>
            <a:endParaRPr lang="en-US" dirty="0"/>
          </a:p>
        </p:txBody>
      </p:sp>
      <p:sp>
        <p:nvSpPr>
          <p:cNvPr id="6" name="TextBox 5"/>
          <p:cNvSpPr txBox="1"/>
          <p:nvPr/>
        </p:nvSpPr>
        <p:spPr>
          <a:xfrm>
            <a:off x="1046375" y="5775489"/>
            <a:ext cx="3982825" cy="646331"/>
          </a:xfrm>
          <a:prstGeom prst="rect">
            <a:avLst/>
          </a:prstGeom>
          <a:noFill/>
        </p:spPr>
        <p:txBody>
          <a:bodyPr wrap="square" rtlCol="0">
            <a:spAutoFit/>
          </a:bodyPr>
          <a:lstStyle/>
          <a:p>
            <a:r>
              <a:rPr lang="en-US" dirty="0" smtClean="0"/>
              <a:t>^^ Sample result of cost-benefit analysis. Curve typically has this shape.</a:t>
            </a:r>
            <a:endParaRPr lang="en-US" dirty="0"/>
          </a:p>
        </p:txBody>
      </p:sp>
      <p:sp>
        <p:nvSpPr>
          <p:cNvPr id="8" name="TextBox 7"/>
          <p:cNvSpPr txBox="1"/>
          <p:nvPr/>
        </p:nvSpPr>
        <p:spPr>
          <a:xfrm>
            <a:off x="5562600" y="1981200"/>
            <a:ext cx="3352800" cy="4247317"/>
          </a:xfrm>
          <a:prstGeom prst="rect">
            <a:avLst/>
          </a:prstGeom>
          <a:noFill/>
        </p:spPr>
        <p:txBody>
          <a:bodyPr wrap="square" rtlCol="0">
            <a:spAutoFit/>
          </a:bodyPr>
          <a:lstStyle/>
          <a:p>
            <a:r>
              <a:rPr lang="en-US" b="1" i="1" u="sng" dirty="0" smtClean="0"/>
              <a:t>Assumptions / Example</a:t>
            </a:r>
            <a:r>
              <a:rPr lang="en-US" dirty="0" smtClean="0"/>
              <a:t>:</a:t>
            </a:r>
          </a:p>
          <a:p>
            <a:endParaRPr lang="en-US" dirty="0" smtClean="0"/>
          </a:p>
          <a:p>
            <a:r>
              <a:rPr lang="en-US" b="1" i="1" dirty="0" smtClean="0"/>
              <a:t>COST:</a:t>
            </a:r>
            <a:endParaRPr lang="en-US" b="1" i="1" dirty="0"/>
          </a:p>
          <a:p>
            <a:r>
              <a:rPr lang="en-US" dirty="0" smtClean="0"/>
              <a:t>Company has $4,000 for general costs plus $600 per expert</a:t>
            </a:r>
          </a:p>
          <a:p>
            <a:r>
              <a:rPr lang="en-US" i="1" dirty="0" smtClean="0"/>
              <a:t>cost(</a:t>
            </a:r>
            <a:r>
              <a:rPr lang="en-US" i="1" dirty="0" err="1" smtClean="0"/>
              <a:t>i</a:t>
            </a:r>
            <a:r>
              <a:rPr lang="en-US" i="1" dirty="0" smtClean="0"/>
              <a:t>) = $(4000 + 600i)</a:t>
            </a:r>
          </a:p>
          <a:p>
            <a:endParaRPr lang="en-US" dirty="0"/>
          </a:p>
          <a:p>
            <a:endParaRPr lang="en-US" dirty="0"/>
          </a:p>
          <a:p>
            <a:r>
              <a:rPr lang="en-US" b="1" i="1" dirty="0" smtClean="0"/>
              <a:t>BENEFIT:</a:t>
            </a:r>
            <a:endParaRPr lang="en-US" dirty="0"/>
          </a:p>
          <a:p>
            <a:r>
              <a:rPr lang="en-US" dirty="0" smtClean="0"/>
              <a:t>Estimate each problem worth $15,000 to save from going out into production.</a:t>
            </a:r>
          </a:p>
          <a:p>
            <a:endParaRPr lang="en-US" dirty="0" smtClean="0"/>
          </a:p>
          <a:p>
            <a:r>
              <a:rPr lang="en-US" dirty="0" smtClean="0"/>
              <a:t>Ratio(</a:t>
            </a:r>
            <a:r>
              <a:rPr lang="en-US" dirty="0" err="1" smtClean="0"/>
              <a:t>i,n</a:t>
            </a:r>
            <a:r>
              <a:rPr lang="en-US" dirty="0" smtClean="0"/>
              <a:t>)</a:t>
            </a:r>
          </a:p>
          <a:p>
            <a:r>
              <a:rPr lang="en-US" dirty="0" smtClean="0"/>
              <a:t>             = 15,000*n / (4000 + 600i)</a:t>
            </a:r>
            <a:endParaRPr lang="en-US" dirty="0"/>
          </a:p>
        </p:txBody>
      </p:sp>
      <p:pic>
        <p:nvPicPr>
          <p:cNvPr id="2" name="Picture 1"/>
          <p:cNvPicPr>
            <a:picLocks noChangeAspect="1"/>
          </p:cNvPicPr>
          <p:nvPr/>
        </p:nvPicPr>
        <p:blipFill>
          <a:blip r:embed="rId3"/>
          <a:stretch>
            <a:fillRect/>
          </a:stretch>
        </p:blipFill>
        <p:spPr>
          <a:xfrm>
            <a:off x="152400" y="1847456"/>
            <a:ext cx="5232400" cy="3819652"/>
          </a:xfrm>
          <a:prstGeom prst="rect">
            <a:avLst/>
          </a:prstGeom>
        </p:spPr>
      </p:pic>
    </p:spTree>
    <p:extLst>
      <p:ext uri="{BB962C8B-B14F-4D97-AF65-F5344CB8AC3E}">
        <p14:creationId xmlns:p14="http://schemas.microsoft.com/office/powerpoint/2010/main" val="789077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p:cNvSpPr txBox="1">
            <a:spLocks/>
          </p:cNvSpPr>
          <p:nvPr/>
        </p:nvSpPr>
        <p:spPr>
          <a:xfrm>
            <a:off x="628650" y="457200"/>
            <a:ext cx="7886700" cy="440482"/>
          </a:xfrm>
          <a:prstGeom prst="rect">
            <a:avLst/>
          </a:prstGeom>
        </p:spPr>
        <p:txBody>
          <a:bodyPr vert="horz" lIns="68580" tIns="34290" rIns="68580" bIns="3429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en-US" sz="2700" dirty="0" smtClean="0">
                <a:solidFill>
                  <a:schemeClr val="accent1"/>
                </a:solidFill>
                <a:latin typeface="Arial" panose="020B0604020202020204" pitchFamily="34" charset="0"/>
                <a:cs typeface="Arial" panose="020B0604020202020204" pitchFamily="34" charset="0"/>
              </a:rPr>
              <a:t>Heuristic Evaluations</a:t>
            </a:r>
            <a:endParaRPr lang="en-US" sz="2700" dirty="0">
              <a:latin typeface="Arial" panose="020B0604020202020204" pitchFamily="34" charset="0"/>
              <a:cs typeface="Arial" panose="020B0604020202020204" pitchFamily="34" charset="0"/>
            </a:endParaRPr>
          </a:p>
        </p:txBody>
      </p:sp>
      <p:cxnSp>
        <p:nvCxnSpPr>
          <p:cNvPr id="12" name="Straight Connector 11"/>
          <p:cNvCxnSpPr/>
          <p:nvPr/>
        </p:nvCxnSpPr>
        <p:spPr>
          <a:xfrm>
            <a:off x="555170" y="1021773"/>
            <a:ext cx="7957457"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914400" y="1600200"/>
            <a:ext cx="7086600" cy="4524315"/>
          </a:xfrm>
          <a:prstGeom prst="rect">
            <a:avLst/>
          </a:prstGeom>
          <a:noFill/>
        </p:spPr>
        <p:txBody>
          <a:bodyPr wrap="square" rtlCol="0">
            <a:spAutoFit/>
          </a:bodyPr>
          <a:lstStyle/>
          <a:p>
            <a:r>
              <a:rPr lang="en-US" dirty="0" smtClean="0"/>
              <a:t>Procedure for a Heuristic Evaluation:</a:t>
            </a:r>
          </a:p>
          <a:p>
            <a:endParaRPr lang="en-US" dirty="0"/>
          </a:p>
          <a:p>
            <a:pPr marL="285750" indent="-285750">
              <a:buFontTx/>
              <a:buChar char="-"/>
            </a:pPr>
            <a:r>
              <a:rPr lang="en-US" dirty="0" smtClean="0"/>
              <a:t>Experts analyze the interface alone with little to no prior guidance</a:t>
            </a:r>
          </a:p>
          <a:p>
            <a:pPr marL="742950" lvl="1" indent="-285750">
              <a:buFontTx/>
              <a:buChar char="-"/>
            </a:pPr>
            <a:r>
              <a:rPr lang="en-US" b="1" i="1" u="sng" dirty="0" smtClean="0"/>
              <a:t>WHY</a:t>
            </a:r>
            <a:r>
              <a:rPr lang="en-US" dirty="0" smtClean="0"/>
              <a:t>: Don</a:t>
            </a:r>
            <a:r>
              <a:rPr lang="mr-IN" dirty="0" smtClean="0"/>
              <a:t>’</a:t>
            </a:r>
            <a:r>
              <a:rPr lang="en-US" dirty="0" smtClean="0"/>
              <a:t>t bias the expert before they begin or teach them anything they wouldn’t otherwise realize.</a:t>
            </a:r>
          </a:p>
          <a:p>
            <a:pPr marL="742950" lvl="1" indent="-285750">
              <a:buFontTx/>
              <a:buChar char="-"/>
            </a:pPr>
            <a:endParaRPr lang="en-US" dirty="0"/>
          </a:p>
          <a:p>
            <a:pPr marL="285750" indent="-285750">
              <a:buFontTx/>
              <a:buChar char="-"/>
            </a:pPr>
            <a:r>
              <a:rPr lang="en-US" dirty="0" smtClean="0"/>
              <a:t>Experts all finish independent analyses before they are allowed to communicate with each other or aggregate.</a:t>
            </a:r>
          </a:p>
          <a:p>
            <a:pPr marL="742950" lvl="1" indent="-285750">
              <a:buFontTx/>
              <a:buChar char="-"/>
            </a:pPr>
            <a:r>
              <a:rPr lang="en-US" b="1" i="1" u="sng" dirty="0" smtClean="0"/>
              <a:t>WHY</a:t>
            </a:r>
            <a:r>
              <a:rPr lang="en-US" dirty="0" smtClean="0"/>
              <a:t>: Experts can bias each other’s opinion before evaluation begins.</a:t>
            </a:r>
          </a:p>
          <a:p>
            <a:pPr marL="742950" lvl="1" indent="-285750">
              <a:buFontTx/>
              <a:buChar char="-"/>
            </a:pPr>
            <a:endParaRPr lang="en-US" dirty="0"/>
          </a:p>
          <a:p>
            <a:pPr marL="285750" indent="-285750">
              <a:buFontTx/>
              <a:buChar char="-"/>
            </a:pPr>
            <a:r>
              <a:rPr lang="en-US" dirty="0" smtClean="0"/>
              <a:t>Designer should be present with expert, but only communicate with them when necessary or prompted.</a:t>
            </a:r>
          </a:p>
          <a:p>
            <a:pPr marL="742950" lvl="1" indent="-285750">
              <a:buFontTx/>
              <a:buChar char="-"/>
            </a:pPr>
            <a:r>
              <a:rPr lang="en-US" b="1" i="1" u="sng" dirty="0" smtClean="0"/>
              <a:t>WHY</a:t>
            </a:r>
            <a:r>
              <a:rPr lang="en-US" dirty="0" smtClean="0"/>
              <a:t>: Want expert’s raw opinion / interaction, but might need to intervene if confusion arises, bug in interface, expert has questions, etc.</a:t>
            </a:r>
            <a:endParaRPr lang="en-US" dirty="0"/>
          </a:p>
        </p:txBody>
      </p:sp>
    </p:spTree>
    <p:extLst>
      <p:ext uri="{BB962C8B-B14F-4D97-AF65-F5344CB8AC3E}">
        <p14:creationId xmlns:p14="http://schemas.microsoft.com/office/powerpoint/2010/main" val="723472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9587</TotalTime>
  <Words>3075</Words>
  <Application>Microsoft Macintosh PowerPoint</Application>
  <PresentationFormat>On-screen Show (4:3)</PresentationFormat>
  <Paragraphs>297</Paragraphs>
  <Slides>29</Slides>
  <Notes>28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Calibri</vt:lpstr>
      <vt:lpstr>Calibri Light</vt:lpstr>
      <vt:lpstr>Mangal</vt:lpstr>
      <vt:lpstr>Arial</vt:lpstr>
      <vt:lpstr>Office Theme</vt:lpstr>
      <vt:lpstr>CS3205 – HCI in Software Development  Heuristic Evaluations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Dept. of Computer Science, University of Virginia</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CS3205 – HCI in Software Development  Introduction</dc:title>
  <dc:creator>Mark Floryan</dc:creator>
  <cp:lastModifiedBy>Microsoft Office User</cp:lastModifiedBy>
  <cp:revision>167</cp:revision>
  <dcterms:created xsi:type="dcterms:W3CDTF">2013-08-15T19:53:44Z</dcterms:created>
  <dcterms:modified xsi:type="dcterms:W3CDTF">2018-04-19T17:19:33Z</dcterms:modified>
</cp:coreProperties>
</file>

<file path=docProps/thumbnail.jpeg>
</file>